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35" autoAdjust="0"/>
    <p:restoredTop sz="94660"/>
  </p:normalViewPr>
  <p:slideViewPr>
    <p:cSldViewPr>
      <p:cViewPr varScale="1">
        <p:scale>
          <a:sx n="90" d="100"/>
          <a:sy n="90" d="100"/>
        </p:scale>
        <p:origin x="138"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751730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37367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5886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847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491033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9737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60420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833005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7922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90098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72330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DDFF191-E0B4-4319-BA0C-D9B6E67D301F}"/>
              </a:ext>
            </a:extLst>
          </p:cNvPr>
          <p:cNvSpPr>
            <a:spLocks noChangeArrowheads="1"/>
          </p:cNvSpPr>
          <p:nvPr/>
        </p:nvSpPr>
        <p:spPr bwMode="auto">
          <a:xfrm>
            <a:off x="0" y="0"/>
            <a:ext cx="9144000" cy="6858000"/>
          </a:xfrm>
          <a:prstGeom prst="rect">
            <a:avLst/>
          </a:prstGeom>
          <a:gradFill rotWithShape="0">
            <a:gsLst>
              <a:gs pos="0">
                <a:srgbClr val="66B3FF"/>
              </a:gs>
              <a:gs pos="100000">
                <a:srgbClr val="003366"/>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342900" indent="-342900" algn="l" rtl="0" eaLnBrk="0" fontAlgn="base" hangingPunct="0">
        <a:spcBef>
          <a:spcPct val="20000"/>
        </a:spcBef>
        <a:spcAft>
          <a:spcPct val="0"/>
        </a:spcAft>
        <a:buChar char="•"/>
        <a:defRPr sz="3200">
          <a:solidFill>
            <a:schemeClr val="tx1"/>
          </a:solidFill>
          <a:latin typeface="+mn-lt"/>
        </a:defRPr>
      </a:lvl2pPr>
      <a:lvl3pPr marL="342900" indent="-342900" algn="l" rtl="0" eaLnBrk="0" fontAlgn="base" hangingPunct="0">
        <a:spcBef>
          <a:spcPct val="20000"/>
        </a:spcBef>
        <a:spcAft>
          <a:spcPct val="0"/>
        </a:spcAft>
        <a:buChar char="•"/>
        <a:defRPr sz="3200">
          <a:solidFill>
            <a:schemeClr val="tx1"/>
          </a:solidFill>
          <a:latin typeface="+mn-lt"/>
        </a:defRPr>
      </a:lvl3pPr>
      <a:lvl4pPr marL="342900" indent="-342900" algn="l" rtl="0" eaLnBrk="0" fontAlgn="base" hangingPunct="0">
        <a:spcBef>
          <a:spcPct val="20000"/>
        </a:spcBef>
        <a:spcAft>
          <a:spcPct val="0"/>
        </a:spcAft>
        <a:buChar char="•"/>
        <a:defRPr sz="3200">
          <a:solidFill>
            <a:schemeClr val="tx1"/>
          </a:solidFill>
          <a:latin typeface="+mn-lt"/>
        </a:defRPr>
      </a:lvl4pPr>
      <a:lvl5pPr marL="342900" indent="-342900" algn="l" rtl="0" eaLnBrk="0" fontAlgn="base" hangingPunct="0">
        <a:spcBef>
          <a:spcPct val="20000"/>
        </a:spcBef>
        <a:spcAft>
          <a:spcPct val="0"/>
        </a:spcAft>
        <a:buChar char="•"/>
        <a:defRPr sz="3200">
          <a:solidFill>
            <a:schemeClr val="tx1"/>
          </a:solidFill>
          <a:latin typeface="+mn-lt"/>
        </a:defRPr>
      </a:lvl5pPr>
      <a:lvl6pPr marL="800100" indent="-342900" algn="l" rtl="0" eaLnBrk="0" fontAlgn="base" hangingPunct="0">
        <a:spcBef>
          <a:spcPct val="20000"/>
        </a:spcBef>
        <a:spcAft>
          <a:spcPct val="0"/>
        </a:spcAft>
        <a:buChar char="•"/>
        <a:defRPr sz="3200">
          <a:solidFill>
            <a:schemeClr val="tx1"/>
          </a:solidFill>
          <a:latin typeface="+mn-lt"/>
        </a:defRPr>
      </a:lvl6pPr>
      <a:lvl7pPr marL="1257300" indent="-342900" algn="l" rtl="0" eaLnBrk="0" fontAlgn="base" hangingPunct="0">
        <a:spcBef>
          <a:spcPct val="20000"/>
        </a:spcBef>
        <a:spcAft>
          <a:spcPct val="0"/>
        </a:spcAft>
        <a:buChar char="•"/>
        <a:defRPr sz="3200">
          <a:solidFill>
            <a:schemeClr val="tx1"/>
          </a:solidFill>
          <a:latin typeface="+mn-lt"/>
        </a:defRPr>
      </a:lvl7pPr>
      <a:lvl8pPr marL="1714500" indent="-342900" algn="l" rtl="0" eaLnBrk="0" fontAlgn="base" hangingPunct="0">
        <a:spcBef>
          <a:spcPct val="20000"/>
        </a:spcBef>
        <a:spcAft>
          <a:spcPct val="0"/>
        </a:spcAft>
        <a:buChar char="•"/>
        <a:defRPr sz="3200">
          <a:solidFill>
            <a:schemeClr val="tx1"/>
          </a:solidFill>
          <a:latin typeface="+mn-lt"/>
        </a:defRPr>
      </a:lvl8pPr>
      <a:lvl9pPr marL="2171700" indent="-342900" algn="l" rtl="0" eaLnBrk="0" fontAlgn="base" hangingPunct="0">
        <a:spcBef>
          <a:spcPct val="20000"/>
        </a:spcBef>
        <a:spcAft>
          <a:spcPct val="0"/>
        </a:spcAft>
        <a:buChar char="•"/>
        <a:defRPr sz="3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F03BF24-130F-45E0-8275-ABEFE8C464A6}"/>
              </a:ext>
            </a:extLst>
          </p:cNvPr>
          <p:cNvSpPr>
            <a:spLocks noGrp="1" noChangeArrowheads="1"/>
          </p:cNvSpPr>
          <p:nvPr>
            <p:ph type="ctrTitle" idx="4294967295"/>
          </p:nvPr>
        </p:nvSpPr>
        <p:spPr bwMode="auto">
          <a:xfrm>
            <a:off x="228600" y="1870075"/>
            <a:ext cx="8653463" cy="9493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800" b="1">
                <a:solidFill>
                  <a:srgbClr val="FFFFFF"/>
                </a:solidFill>
                <a:latin typeface="Times New Roman" panose="02020603050405020304" pitchFamily="18" charset="0"/>
              </a:rPr>
              <a:t>Meditation IV</a:t>
            </a:r>
          </a:p>
        </p:txBody>
      </p:sp>
      <p:sp>
        <p:nvSpPr>
          <p:cNvPr id="2051" name="Rectangle 3">
            <a:extLst>
              <a:ext uri="{FF2B5EF4-FFF2-40B4-BE49-F238E27FC236}">
                <a16:creationId xmlns:a16="http://schemas.microsoft.com/office/drawing/2014/main" id="{71CC3151-40BF-421E-85E8-B0F022E47D4E}"/>
              </a:ext>
            </a:extLst>
          </p:cNvPr>
          <p:cNvSpPr>
            <a:spLocks noChangeArrowheads="1"/>
          </p:cNvSpPr>
          <p:nvPr/>
        </p:nvSpPr>
        <p:spPr bwMode="auto">
          <a:xfrm>
            <a:off x="263525" y="2749550"/>
            <a:ext cx="8583613" cy="33338"/>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2052" name="Freeform 4">
            <a:extLst>
              <a:ext uri="{FF2B5EF4-FFF2-40B4-BE49-F238E27FC236}">
                <a16:creationId xmlns:a16="http://schemas.microsoft.com/office/drawing/2014/main" id="{71B02959-888F-45D3-ABED-37D024AF05FE}"/>
              </a:ext>
            </a:extLst>
          </p:cNvPr>
          <p:cNvSpPr>
            <a:spLocks noChangeArrowheads="1"/>
          </p:cNvSpPr>
          <p:nvPr/>
        </p:nvSpPr>
        <p:spPr bwMode="auto">
          <a:xfrm>
            <a:off x="228600" y="2714625"/>
            <a:ext cx="8653463" cy="104775"/>
          </a:xfrm>
          <a:custGeom>
            <a:avLst/>
            <a:gdLst>
              <a:gd name="T0" fmla="*/ 0 w 5451"/>
              <a:gd name="T1" fmla="*/ 66 h 66"/>
              <a:gd name="T2" fmla="*/ 5451 w 5451"/>
              <a:gd name="T3" fmla="*/ 66 h 66"/>
              <a:gd name="T4" fmla="*/ 5451 w 5451"/>
              <a:gd name="T5" fmla="*/ 0 h 66"/>
              <a:gd name="T6" fmla="*/ 5429 w 5451"/>
              <a:gd name="T7" fmla="*/ 22 h 66"/>
              <a:gd name="T8" fmla="*/ 5429 w 5451"/>
              <a:gd name="T9" fmla="*/ 43 h 66"/>
              <a:gd name="T10" fmla="*/ 22 w 5451"/>
              <a:gd name="T11" fmla="*/ 43 h 66"/>
              <a:gd name="T12" fmla="*/ 0 w 5451"/>
              <a:gd name="T13" fmla="*/ 66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1" h="66">
                <a:moveTo>
                  <a:pt x="0" y="66"/>
                </a:moveTo>
                <a:lnTo>
                  <a:pt x="5451" y="66"/>
                </a:lnTo>
                <a:lnTo>
                  <a:pt x="5451" y="0"/>
                </a:lnTo>
                <a:lnTo>
                  <a:pt x="5429" y="22"/>
                </a:lnTo>
                <a:lnTo>
                  <a:pt x="5429" y="43"/>
                </a:lnTo>
                <a:lnTo>
                  <a:pt x="22" y="43"/>
                </a:lnTo>
                <a:lnTo>
                  <a:pt x="0" y="66"/>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3" name="Freeform 5">
            <a:extLst>
              <a:ext uri="{FF2B5EF4-FFF2-40B4-BE49-F238E27FC236}">
                <a16:creationId xmlns:a16="http://schemas.microsoft.com/office/drawing/2014/main" id="{C7E258C9-82E7-46F0-A754-7198B846F193}"/>
              </a:ext>
            </a:extLst>
          </p:cNvPr>
          <p:cNvSpPr>
            <a:spLocks noChangeArrowheads="1"/>
          </p:cNvSpPr>
          <p:nvPr/>
        </p:nvSpPr>
        <p:spPr bwMode="auto">
          <a:xfrm>
            <a:off x="228600" y="2714625"/>
            <a:ext cx="8653463" cy="104775"/>
          </a:xfrm>
          <a:custGeom>
            <a:avLst/>
            <a:gdLst>
              <a:gd name="T0" fmla="*/ 0 w 5451"/>
              <a:gd name="T1" fmla="*/ 66 h 66"/>
              <a:gd name="T2" fmla="*/ 0 w 5451"/>
              <a:gd name="T3" fmla="*/ 0 h 66"/>
              <a:gd name="T4" fmla="*/ 5451 w 5451"/>
              <a:gd name="T5" fmla="*/ 0 h 66"/>
              <a:gd name="T6" fmla="*/ 5429 w 5451"/>
              <a:gd name="T7" fmla="*/ 22 h 66"/>
              <a:gd name="T8" fmla="*/ 22 w 5451"/>
              <a:gd name="T9" fmla="*/ 22 h 66"/>
              <a:gd name="T10" fmla="*/ 22 w 5451"/>
              <a:gd name="T11" fmla="*/ 43 h 66"/>
              <a:gd name="T12" fmla="*/ 0 w 5451"/>
              <a:gd name="T13" fmla="*/ 66 h 6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51" h="66">
                <a:moveTo>
                  <a:pt x="0" y="66"/>
                </a:moveTo>
                <a:lnTo>
                  <a:pt x="0" y="0"/>
                </a:lnTo>
                <a:lnTo>
                  <a:pt x="5451" y="0"/>
                </a:lnTo>
                <a:lnTo>
                  <a:pt x="5429" y="22"/>
                </a:lnTo>
                <a:lnTo>
                  <a:pt x="22" y="22"/>
                </a:lnTo>
                <a:lnTo>
                  <a:pt x="22" y="43"/>
                </a:lnTo>
                <a:lnTo>
                  <a:pt x="0" y="66"/>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4" name="Rectangle 6">
            <a:extLst>
              <a:ext uri="{FF2B5EF4-FFF2-40B4-BE49-F238E27FC236}">
                <a16:creationId xmlns:a16="http://schemas.microsoft.com/office/drawing/2014/main" id="{A44FD9E7-E15A-477B-AEBB-988ECBCF532C}"/>
              </a:ext>
            </a:extLst>
          </p:cNvPr>
          <p:cNvSpPr>
            <a:spLocks noGrp="1" noChangeArrowheads="1"/>
          </p:cNvSpPr>
          <p:nvPr>
            <p:ph type="subTitle" idx="4294967295"/>
          </p:nvPr>
        </p:nvSpPr>
        <p:spPr bwMode="auto">
          <a:xfrm>
            <a:off x="225425" y="2990850"/>
            <a:ext cx="865505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defTabSz="381000">
              <a:spcBef>
                <a:spcPct val="0"/>
              </a:spcBef>
              <a:buFontTx/>
              <a:buNone/>
            </a:pPr>
            <a:r>
              <a:rPr lang="en-US" altLang="en-US" sz="2800">
                <a:solidFill>
                  <a:srgbClr val="CCE6FF"/>
                </a:solidFill>
                <a:latin typeface="Times New Roman" panose="02020603050405020304" pitchFamily="18" charset="0"/>
              </a:rPr>
              <a:t>God is not a Deceiver, Truth Criterion &amp; Problem of Error</a:t>
            </a:r>
          </a:p>
        </p:txBody>
      </p:sp>
    </p:spTree>
  </p:cSld>
  <p:clrMapOvr>
    <a:masterClrMapping/>
  </p:clrMapOvr>
  <p:transition advClick="0">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99169305-2338-4150-A45B-B74EF3EB01F7}"/>
              </a:ext>
            </a:extLst>
          </p:cNvPr>
          <p:cNvSpPr>
            <a:spLocks noGrp="1" noChangeArrowheads="1"/>
          </p:cNvSpPr>
          <p:nvPr>
            <p:ph type="ctrTitle" idx="4294967295"/>
          </p:nvPr>
        </p:nvSpPr>
        <p:spPr bwMode="auto">
          <a:xfrm>
            <a:off x="228600" y="0"/>
            <a:ext cx="8675688" cy="13128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000" b="1">
                <a:solidFill>
                  <a:srgbClr val="FFFFFF"/>
                </a:solidFill>
                <a:latin typeface="Times New Roman" panose="02020603050405020304" pitchFamily="18" charset="0"/>
              </a:rPr>
              <a:t>How this solves the</a:t>
            </a:r>
            <a:br>
              <a:rPr lang="en-US" altLang="en-US" sz="4000" b="1">
                <a:solidFill>
                  <a:srgbClr val="FFFFFF"/>
                </a:solidFill>
                <a:latin typeface="Times New Roman" panose="02020603050405020304" pitchFamily="18" charset="0"/>
              </a:rPr>
            </a:br>
            <a:r>
              <a:rPr lang="en-US" altLang="en-US" sz="4000" b="1">
                <a:solidFill>
                  <a:srgbClr val="FFFFFF"/>
                </a:solidFill>
                <a:latin typeface="Times New Roman" panose="02020603050405020304" pitchFamily="18" charset="0"/>
              </a:rPr>
              <a:t>Second Problem of Error</a:t>
            </a:r>
          </a:p>
        </p:txBody>
      </p:sp>
      <p:sp>
        <p:nvSpPr>
          <p:cNvPr id="11267" name="Rectangle 3">
            <a:extLst>
              <a:ext uri="{FF2B5EF4-FFF2-40B4-BE49-F238E27FC236}">
                <a16:creationId xmlns:a16="http://schemas.microsoft.com/office/drawing/2014/main" id="{C80DC71A-4E8E-44F4-BF69-72DCB2D77332}"/>
              </a:ext>
            </a:extLst>
          </p:cNvPr>
          <p:cNvSpPr>
            <a:spLocks noChangeArrowheads="1"/>
          </p:cNvSpPr>
          <p:nvPr/>
        </p:nvSpPr>
        <p:spPr bwMode="auto">
          <a:xfrm>
            <a:off x="250825" y="1266825"/>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1268" name="Freeform 4">
            <a:extLst>
              <a:ext uri="{FF2B5EF4-FFF2-40B4-BE49-F238E27FC236}">
                <a16:creationId xmlns:a16="http://schemas.microsoft.com/office/drawing/2014/main" id="{4F569EB4-7336-4D43-82CA-2EE40B8AA02C}"/>
              </a:ext>
            </a:extLst>
          </p:cNvPr>
          <p:cNvSpPr>
            <a:spLocks noChangeArrowheads="1"/>
          </p:cNvSpPr>
          <p:nvPr/>
        </p:nvSpPr>
        <p:spPr bwMode="auto">
          <a:xfrm>
            <a:off x="228600" y="1243013"/>
            <a:ext cx="8675688" cy="69850"/>
          </a:xfrm>
          <a:custGeom>
            <a:avLst/>
            <a:gdLst>
              <a:gd name="T0" fmla="*/ 0 w 5465"/>
              <a:gd name="T1" fmla="*/ 44 h 44"/>
              <a:gd name="T2" fmla="*/ 5465 w 5465"/>
              <a:gd name="T3" fmla="*/ 44 h 44"/>
              <a:gd name="T4" fmla="*/ 5465 w 5465"/>
              <a:gd name="T5" fmla="*/ 0 h 44"/>
              <a:gd name="T6" fmla="*/ 5450 w 5465"/>
              <a:gd name="T7" fmla="*/ 15 h 44"/>
              <a:gd name="T8" fmla="*/ 5450 w 5465"/>
              <a:gd name="T9" fmla="*/ 29 h 44"/>
              <a:gd name="T10" fmla="*/ 14 w 5465"/>
              <a:gd name="T11" fmla="*/ 29 h 44"/>
              <a:gd name="T12" fmla="*/ 0 w 5465"/>
              <a:gd name="T13" fmla="*/ 44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69" name="Freeform 5">
            <a:extLst>
              <a:ext uri="{FF2B5EF4-FFF2-40B4-BE49-F238E27FC236}">
                <a16:creationId xmlns:a16="http://schemas.microsoft.com/office/drawing/2014/main" id="{3F1F8F76-B615-4445-846B-C984A0E13424}"/>
              </a:ext>
            </a:extLst>
          </p:cNvPr>
          <p:cNvSpPr>
            <a:spLocks noChangeArrowheads="1"/>
          </p:cNvSpPr>
          <p:nvPr/>
        </p:nvSpPr>
        <p:spPr bwMode="auto">
          <a:xfrm>
            <a:off x="228600" y="1243013"/>
            <a:ext cx="8675688" cy="69850"/>
          </a:xfrm>
          <a:custGeom>
            <a:avLst/>
            <a:gdLst>
              <a:gd name="T0" fmla="*/ 0 w 5465"/>
              <a:gd name="T1" fmla="*/ 44 h 44"/>
              <a:gd name="T2" fmla="*/ 0 w 5465"/>
              <a:gd name="T3" fmla="*/ 0 h 44"/>
              <a:gd name="T4" fmla="*/ 5465 w 5465"/>
              <a:gd name="T5" fmla="*/ 0 h 44"/>
              <a:gd name="T6" fmla="*/ 5450 w 5465"/>
              <a:gd name="T7" fmla="*/ 15 h 44"/>
              <a:gd name="T8" fmla="*/ 14 w 5465"/>
              <a:gd name="T9" fmla="*/ 15 h 44"/>
              <a:gd name="T10" fmla="*/ 14 w 5465"/>
              <a:gd name="T11" fmla="*/ 29 h 44"/>
              <a:gd name="T12" fmla="*/ 0 w 5465"/>
              <a:gd name="T13" fmla="*/ 44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4">
                <a:moveTo>
                  <a:pt x="0" y="44"/>
                </a:moveTo>
                <a:lnTo>
                  <a:pt x="0" y="0"/>
                </a:lnTo>
                <a:lnTo>
                  <a:pt x="5465" y="0"/>
                </a:lnTo>
                <a:lnTo>
                  <a:pt x="5450" y="15"/>
                </a:lnTo>
                <a:lnTo>
                  <a:pt x="14" y="15"/>
                </a:lnTo>
                <a:lnTo>
                  <a:pt x="14" y="29"/>
                </a:lnTo>
                <a:lnTo>
                  <a:pt x="0" y="44"/>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70" name="Rectangle 6">
            <a:extLst>
              <a:ext uri="{FF2B5EF4-FFF2-40B4-BE49-F238E27FC236}">
                <a16:creationId xmlns:a16="http://schemas.microsoft.com/office/drawing/2014/main" id="{5A792376-6814-4722-AB17-C156DE8BBA33}"/>
              </a:ext>
            </a:extLst>
          </p:cNvPr>
          <p:cNvSpPr>
            <a:spLocks noGrp="1" noChangeArrowheads="1"/>
          </p:cNvSpPr>
          <p:nvPr>
            <p:ph type="subTitle" idx="4294967295"/>
          </p:nvPr>
        </p:nvSpPr>
        <p:spPr bwMode="auto">
          <a:xfrm>
            <a:off x="227013" y="1420813"/>
            <a:ext cx="8678862" cy="10858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defTabSz="381000">
              <a:spcBef>
                <a:spcPct val="0"/>
              </a:spcBef>
              <a:buFontTx/>
              <a:buNone/>
            </a:pPr>
            <a:r>
              <a:rPr lang="en-US" altLang="en-US" sz="2500">
                <a:solidFill>
                  <a:srgbClr val="CCE6FF"/>
                </a:solidFill>
                <a:latin typeface="Times New Roman" panose="02020603050405020304" pitchFamily="18" charset="0"/>
              </a:rPr>
              <a:t>If each of the two powers of mind that constitute my faculty of judgment are each perfect in themselves, then God has </a:t>
            </a:r>
            <a:r>
              <a:rPr lang="en-US" altLang="en-US" sz="2500" i="1">
                <a:solidFill>
                  <a:srgbClr val="CCE6FF"/>
                </a:solidFill>
                <a:latin typeface="Times New Roman" panose="02020603050405020304" pitchFamily="18" charset="0"/>
              </a:rPr>
              <a:t>not, though perfect her/him/itself, </a:t>
            </a:r>
            <a:r>
              <a:rPr lang="en-US" altLang="en-US" sz="2500">
                <a:solidFill>
                  <a:srgbClr val="CCE6FF"/>
                </a:solidFill>
                <a:latin typeface="Times New Roman" panose="02020603050405020304" pitchFamily="18" charset="0"/>
              </a:rPr>
              <a:t>created something </a:t>
            </a:r>
            <a:r>
              <a:rPr lang="en-US" altLang="en-US" sz="2500" i="1">
                <a:solidFill>
                  <a:srgbClr val="CCE6FF"/>
                </a:solidFill>
                <a:latin typeface="Times New Roman" panose="02020603050405020304" pitchFamily="18" charset="0"/>
              </a:rPr>
              <a:t>imperfect in me</a:t>
            </a:r>
            <a:r>
              <a:rPr lang="en-US" altLang="en-US" sz="2500">
                <a:solidFill>
                  <a:srgbClr val="CCE6FF"/>
                </a:solidFill>
                <a:latin typeface="Times New Roman" panose="02020603050405020304" pitchFamily="18" charset="0"/>
              </a:rPr>
              <a:t>.</a:t>
            </a:r>
          </a:p>
        </p:txBody>
      </p:sp>
      <p:sp>
        <p:nvSpPr>
          <p:cNvPr id="11271" name="Text Box 7">
            <a:extLst>
              <a:ext uri="{FF2B5EF4-FFF2-40B4-BE49-F238E27FC236}">
                <a16:creationId xmlns:a16="http://schemas.microsoft.com/office/drawing/2014/main" id="{AA5DD93A-1C51-4FFD-AFCA-160BB3B39962}"/>
              </a:ext>
            </a:extLst>
          </p:cNvPr>
          <p:cNvSpPr txBox="1">
            <a:spLocks noChangeArrowheads="1"/>
          </p:cNvSpPr>
          <p:nvPr/>
        </p:nvSpPr>
        <p:spPr bwMode="auto">
          <a:xfrm>
            <a:off x="342900" y="3028950"/>
            <a:ext cx="8675688" cy="324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eaLnBrk="0" hangingPunct="0">
              <a:defRPr>
                <a:solidFill>
                  <a:schemeClr val="tx1"/>
                </a:solidFill>
                <a:latin typeface="Arial" panose="020B0604020202020204" pitchFamily="34" charset="0"/>
              </a:defRPr>
            </a:lvl1pPr>
            <a:lvl2pPr marL="742950" indent="-285750" defTabSz="381000" eaLnBrk="0" hangingPunct="0">
              <a:defRPr>
                <a:solidFill>
                  <a:schemeClr val="tx1"/>
                </a:solidFill>
                <a:latin typeface="Arial" panose="020B0604020202020204" pitchFamily="34" charset="0"/>
              </a:defRPr>
            </a:lvl2pPr>
            <a:lvl3pPr marL="1143000" indent="-228600" defTabSz="381000" eaLnBrk="0" hangingPunct="0">
              <a:defRPr>
                <a:solidFill>
                  <a:schemeClr val="tx1"/>
                </a:solidFill>
                <a:latin typeface="Arial" panose="020B0604020202020204" pitchFamily="34" charset="0"/>
              </a:defRPr>
            </a:lvl3pPr>
            <a:lvl4pPr marL="1600200" indent="-228600" defTabSz="381000" eaLnBrk="0" hangingPunct="0">
              <a:defRPr>
                <a:solidFill>
                  <a:schemeClr val="tx1"/>
                </a:solidFill>
                <a:latin typeface="Arial" panose="020B0604020202020204" pitchFamily="34" charset="0"/>
              </a:defRPr>
            </a:lvl4pPr>
            <a:lvl5pPr marL="2057400" indent="-228600" defTabSz="381000" eaLnBrk="0" hangingPunct="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2800">
                <a:solidFill>
                  <a:srgbClr val="FFFFFF"/>
                </a:solidFill>
                <a:latin typeface="Times New Roman" panose="02020603050405020304" pitchFamily="18" charset="0"/>
              </a:rPr>
              <a:t>Descartes then argues that the intellect and will are each perfect powers.</a:t>
            </a:r>
          </a:p>
          <a:p>
            <a:r>
              <a:rPr lang="en-US" altLang="en-US" sz="2800">
                <a:solidFill>
                  <a:srgbClr val="FFFFFF"/>
                </a:solidFill>
                <a:latin typeface="Times New Roman" panose="02020603050405020304" pitchFamily="18" charset="0"/>
              </a:rPr>
              <a:t>1) The intellect is perfect because it is simply the power to grasp ideas and to combine them in judgments, and in each of these capacities, the intellect shows no defect [there are no ideas we have that we cannot combine with any others], and all ideas we </a:t>
            </a:r>
            <a:r>
              <a:rPr lang="en-US" altLang="en-US" sz="2800" i="1">
                <a:solidFill>
                  <a:srgbClr val="FFFFFF"/>
                </a:solidFill>
                <a:latin typeface="Times New Roman" panose="02020603050405020304" pitchFamily="18" charset="0"/>
              </a:rPr>
              <a:t>do </a:t>
            </a:r>
            <a:r>
              <a:rPr lang="en-US" altLang="en-US" sz="2800">
                <a:solidFill>
                  <a:srgbClr val="FFFFFF"/>
                </a:solidFill>
                <a:latin typeface="Times New Roman" panose="02020603050405020304" pitchFamily="18" charset="0"/>
              </a:rPr>
              <a:t>grasp are grasped (which is all that is required to be a faculty-of-grasping-ideas)</a:t>
            </a:r>
          </a:p>
        </p:txBody>
      </p:sp>
    </p:spTree>
  </p:cSld>
  <p:clrMapOvr>
    <a:masterClrMapping/>
  </p:clrMapOvr>
  <p:transition advClick="0">
    <p:cover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A2849662-1C36-45C0-825F-C1A850D41363}"/>
              </a:ext>
            </a:extLst>
          </p:cNvPr>
          <p:cNvSpPr txBox="1">
            <a:spLocks noChangeArrowheads="1"/>
          </p:cNvSpPr>
          <p:nvPr/>
        </p:nvSpPr>
        <p:spPr bwMode="auto">
          <a:xfrm>
            <a:off x="231775" y="222250"/>
            <a:ext cx="8669338" cy="5167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eaLnBrk="0" hangingPunct="0">
              <a:defRPr>
                <a:solidFill>
                  <a:schemeClr val="tx1"/>
                </a:solidFill>
                <a:latin typeface="Arial" panose="020B0604020202020204" pitchFamily="34" charset="0"/>
              </a:defRPr>
            </a:lvl1pPr>
            <a:lvl2pPr marL="742950" indent="-285750" defTabSz="381000" eaLnBrk="0" hangingPunct="0">
              <a:defRPr>
                <a:solidFill>
                  <a:schemeClr val="tx1"/>
                </a:solidFill>
                <a:latin typeface="Arial" panose="020B0604020202020204" pitchFamily="34" charset="0"/>
              </a:defRPr>
            </a:lvl2pPr>
            <a:lvl3pPr marL="1143000" indent="-228600" defTabSz="381000" eaLnBrk="0" hangingPunct="0">
              <a:defRPr>
                <a:solidFill>
                  <a:schemeClr val="tx1"/>
                </a:solidFill>
                <a:latin typeface="Arial" panose="020B0604020202020204" pitchFamily="34" charset="0"/>
              </a:defRPr>
            </a:lvl3pPr>
            <a:lvl4pPr marL="1600200" indent="-228600" defTabSz="381000" eaLnBrk="0" hangingPunct="0">
              <a:defRPr>
                <a:solidFill>
                  <a:schemeClr val="tx1"/>
                </a:solidFill>
                <a:latin typeface="Arial" panose="020B0604020202020204" pitchFamily="34" charset="0"/>
              </a:defRPr>
            </a:lvl4pPr>
            <a:lvl5pPr marL="2057400" indent="-228600" defTabSz="381000" eaLnBrk="0" hangingPunct="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a:solidFill>
                  <a:srgbClr val="FFFFFF"/>
                </a:solidFill>
                <a:latin typeface="Times New Roman" panose="02020603050405020304" pitchFamily="18" charset="0"/>
              </a:rPr>
              <a:t>2) The power of will is perfect, since all a will is for is to </a:t>
            </a:r>
            <a:r>
              <a:rPr lang="en-US" altLang="en-US" sz="3200" i="1">
                <a:solidFill>
                  <a:srgbClr val="FFFFFF"/>
                </a:solidFill>
                <a:latin typeface="Times New Roman" panose="02020603050405020304" pitchFamily="18" charset="0"/>
              </a:rPr>
              <a:t>make choices</a:t>
            </a:r>
            <a:r>
              <a:rPr lang="en-US" altLang="en-US" sz="3200">
                <a:solidFill>
                  <a:srgbClr val="FFFFFF"/>
                </a:solidFill>
                <a:latin typeface="Times New Roman" panose="02020603050405020304" pitchFamily="18" charset="0"/>
              </a:rPr>
              <a:t> and our will is </a:t>
            </a:r>
            <a:r>
              <a:rPr lang="en-US" altLang="en-US" sz="3200" i="1">
                <a:solidFill>
                  <a:srgbClr val="FFFFFF"/>
                </a:solidFill>
                <a:latin typeface="Times New Roman" panose="02020603050405020304" pitchFamily="18" charset="0"/>
              </a:rPr>
              <a:t>entirely unfettered in its capacity to choose</a:t>
            </a:r>
            <a:r>
              <a:rPr lang="en-US" altLang="en-US" sz="3200">
                <a:solidFill>
                  <a:srgbClr val="FFFFFF"/>
                </a:solidFill>
                <a:latin typeface="Times New Roman" panose="02020603050405020304" pitchFamily="18" charset="0"/>
              </a:rPr>
              <a:t> (in this, our will is no less perfect than God’s).</a:t>
            </a:r>
          </a:p>
          <a:p>
            <a:r>
              <a:rPr lang="en-US" altLang="en-US" sz="3200">
                <a:solidFill>
                  <a:srgbClr val="FFFFFF"/>
                </a:solidFill>
                <a:latin typeface="Times New Roman" panose="02020603050405020304" pitchFamily="18" charset="0"/>
              </a:rPr>
              <a:t>The real cause of errors in human judgment:</a:t>
            </a:r>
          </a:p>
          <a:p>
            <a:r>
              <a:rPr lang="en-US" altLang="en-US" sz="3200">
                <a:solidFill>
                  <a:srgbClr val="FFFFFF"/>
                </a:solidFill>
                <a:latin typeface="Times New Roman" panose="02020603050405020304" pitchFamily="18" charset="0"/>
              </a:rPr>
              <a:t>3) We extend our will beyond the scope of our intellect, which is limited (it only grasps a subset of all the possible ideas pertaining to all the realities contained in the world, and thus is only capable of finite knowledge of the world) and thereby, commit ourselves to assertions that are in error.</a:t>
            </a:r>
          </a:p>
        </p:txBody>
      </p:sp>
    </p:spTree>
  </p:cSld>
  <p:clrMapOvr>
    <a:masterClrMapping/>
  </p:clrMapOvr>
  <p:transition advClick="0">
    <p:cover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76877AD8-687D-4950-93F3-E28D54A08AE6}"/>
              </a:ext>
            </a:extLst>
          </p:cNvPr>
          <p:cNvSpPr>
            <a:spLocks noGrp="1" noChangeArrowheads="1"/>
          </p:cNvSpPr>
          <p:nvPr>
            <p:ph type="subTitle" idx="4294967295"/>
          </p:nvPr>
        </p:nvSpPr>
        <p:spPr bwMode="auto">
          <a:xfrm>
            <a:off x="228600" y="285750"/>
            <a:ext cx="8677275" cy="44386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defTabSz="381000">
              <a:spcBef>
                <a:spcPct val="0"/>
              </a:spcBef>
              <a:buFontTx/>
              <a:buNone/>
            </a:pPr>
            <a:r>
              <a:rPr lang="en-US" altLang="en-US" sz="2500">
                <a:solidFill>
                  <a:srgbClr val="CCE6FF"/>
                </a:solidFill>
                <a:latin typeface="Times New Roman" panose="02020603050405020304" pitchFamily="18" charset="0"/>
              </a:rPr>
              <a:t>How to Avoid Errors in Judgment:</a:t>
            </a:r>
            <a:br>
              <a:rPr lang="en-US" altLang="en-US" sz="2500">
                <a:solidFill>
                  <a:srgbClr val="CCE6FF"/>
                </a:solidFill>
                <a:latin typeface="Times New Roman" panose="02020603050405020304" pitchFamily="18" charset="0"/>
              </a:rPr>
            </a:br>
            <a:r>
              <a:rPr lang="en-US" altLang="en-US" sz="2500" i="1">
                <a:solidFill>
                  <a:srgbClr val="CCE6FF"/>
                </a:solidFill>
                <a:latin typeface="Times New Roman" panose="02020603050405020304" pitchFamily="18" charset="0"/>
              </a:rPr>
              <a:t>Restrict our will to the scope of our intellect</a:t>
            </a:r>
            <a:r>
              <a:rPr lang="en-US" altLang="en-US" sz="2500">
                <a:solidFill>
                  <a:srgbClr val="CCE6FF"/>
                </a:solidFill>
                <a:latin typeface="Times New Roman" panose="02020603050405020304" pitchFamily="18" charset="0"/>
              </a:rPr>
              <a:t/>
            </a:r>
            <a:br>
              <a:rPr lang="en-US" altLang="en-US" sz="2500">
                <a:solidFill>
                  <a:srgbClr val="CCE6FF"/>
                </a:solidFill>
                <a:latin typeface="Times New Roman" panose="02020603050405020304" pitchFamily="18" charset="0"/>
              </a:rPr>
            </a:br>
            <a:r>
              <a:rPr lang="en-US" altLang="en-US" sz="2500">
                <a:solidFill>
                  <a:srgbClr val="CCE6FF"/>
                </a:solidFill>
                <a:latin typeface="Times New Roman" panose="02020603050405020304" pitchFamily="18" charset="0"/>
              </a:rPr>
              <a:t/>
            </a:r>
            <a:br>
              <a:rPr lang="en-US" altLang="en-US" sz="2500">
                <a:solidFill>
                  <a:srgbClr val="CCE6FF"/>
                </a:solidFill>
                <a:latin typeface="Times New Roman" panose="02020603050405020304" pitchFamily="18" charset="0"/>
              </a:rPr>
            </a:br>
            <a:r>
              <a:rPr lang="en-US" altLang="en-US" sz="2500">
                <a:solidFill>
                  <a:srgbClr val="CCE6FF"/>
                </a:solidFill>
                <a:latin typeface="Times New Roman" panose="02020603050405020304" pitchFamily="18" charset="0"/>
              </a:rPr>
              <a:t/>
            </a:r>
            <a:br>
              <a:rPr lang="en-US" altLang="en-US" sz="2500">
                <a:solidFill>
                  <a:srgbClr val="CCE6FF"/>
                </a:solidFill>
                <a:latin typeface="Times New Roman" panose="02020603050405020304" pitchFamily="18" charset="0"/>
              </a:rPr>
            </a:br>
            <a:r>
              <a:rPr lang="en-US" altLang="en-US" sz="2500">
                <a:solidFill>
                  <a:srgbClr val="CCE6FF"/>
                </a:solidFill>
                <a:latin typeface="Times New Roman" panose="02020603050405020304" pitchFamily="18" charset="0"/>
              </a:rPr>
              <a:t>What this means in practice:</a:t>
            </a:r>
            <a:br>
              <a:rPr lang="en-US" altLang="en-US" sz="2500">
                <a:solidFill>
                  <a:srgbClr val="CCE6FF"/>
                </a:solidFill>
                <a:latin typeface="Times New Roman" panose="02020603050405020304" pitchFamily="18" charset="0"/>
              </a:rPr>
            </a:br>
            <a:r>
              <a:rPr lang="en-US" altLang="en-US" sz="2500">
                <a:solidFill>
                  <a:srgbClr val="CCE6FF"/>
                </a:solidFill>
                <a:latin typeface="Times New Roman" panose="02020603050405020304" pitchFamily="18" charset="0"/>
              </a:rPr>
              <a:t/>
            </a:r>
            <a:br>
              <a:rPr lang="en-US" altLang="en-US" sz="2500">
                <a:solidFill>
                  <a:srgbClr val="CCE6FF"/>
                </a:solidFill>
                <a:latin typeface="Times New Roman" panose="02020603050405020304" pitchFamily="18" charset="0"/>
              </a:rPr>
            </a:br>
            <a:r>
              <a:rPr lang="en-US" altLang="en-US" sz="2500" i="1">
                <a:solidFill>
                  <a:srgbClr val="CCE6FF"/>
                </a:solidFill>
                <a:latin typeface="Times New Roman" panose="02020603050405020304" pitchFamily="18" charset="0"/>
              </a:rPr>
              <a:t>Refrain from committing to any beliefs that could possibly be in error.</a:t>
            </a:r>
            <a:r>
              <a:rPr lang="en-US" altLang="en-US" sz="2500">
                <a:solidFill>
                  <a:srgbClr val="CCE6FF"/>
                </a:solidFill>
                <a:latin typeface="Times New Roman" panose="02020603050405020304" pitchFamily="18" charset="0"/>
              </a:rPr>
              <a:t/>
            </a:r>
            <a:br>
              <a:rPr lang="en-US" altLang="en-US" sz="2500">
                <a:solidFill>
                  <a:srgbClr val="CCE6FF"/>
                </a:solidFill>
                <a:latin typeface="Times New Roman" panose="02020603050405020304" pitchFamily="18" charset="0"/>
              </a:rPr>
            </a:br>
            <a:r>
              <a:rPr lang="en-US" altLang="en-US" sz="2500">
                <a:solidFill>
                  <a:srgbClr val="CCE6FF"/>
                </a:solidFill>
                <a:latin typeface="Times New Roman" panose="02020603050405020304" pitchFamily="18" charset="0"/>
              </a:rPr>
              <a:t/>
            </a:r>
            <a:br>
              <a:rPr lang="en-US" altLang="en-US" sz="2500">
                <a:solidFill>
                  <a:srgbClr val="CCE6FF"/>
                </a:solidFill>
                <a:latin typeface="Times New Roman" panose="02020603050405020304" pitchFamily="18" charset="0"/>
              </a:rPr>
            </a:br>
            <a:r>
              <a:rPr lang="en-US" altLang="en-US" sz="2500">
                <a:solidFill>
                  <a:srgbClr val="CCE6FF"/>
                </a:solidFill>
                <a:latin typeface="Times New Roman" panose="02020603050405020304" pitchFamily="18" charset="0"/>
              </a:rPr>
              <a:t>How we can do that:</a:t>
            </a:r>
            <a:br>
              <a:rPr lang="en-US" altLang="en-US" sz="2500">
                <a:solidFill>
                  <a:srgbClr val="CCE6FF"/>
                </a:solidFill>
                <a:latin typeface="Times New Roman" panose="02020603050405020304" pitchFamily="18" charset="0"/>
              </a:rPr>
            </a:br>
            <a:r>
              <a:rPr lang="en-US" altLang="en-US" sz="2500">
                <a:solidFill>
                  <a:srgbClr val="CCE6FF"/>
                </a:solidFill>
                <a:latin typeface="Times New Roman" panose="02020603050405020304" pitchFamily="18" charset="0"/>
              </a:rPr>
              <a:t/>
            </a:r>
            <a:br>
              <a:rPr lang="en-US" altLang="en-US" sz="2500">
                <a:solidFill>
                  <a:srgbClr val="CCE6FF"/>
                </a:solidFill>
                <a:latin typeface="Times New Roman" panose="02020603050405020304" pitchFamily="18" charset="0"/>
              </a:rPr>
            </a:br>
            <a:r>
              <a:rPr lang="en-US" altLang="en-US" sz="2500" i="1">
                <a:solidFill>
                  <a:srgbClr val="CCE6FF"/>
                </a:solidFill>
                <a:latin typeface="Times New Roman" panose="02020603050405020304" pitchFamily="18" charset="0"/>
              </a:rPr>
              <a:t>Only commit to beliefs that satisfy the truth criterion, since this ensures the truth of the judgments we </a:t>
            </a:r>
            <a:r>
              <a:rPr lang="en-US" altLang="en-US" sz="2500">
                <a:solidFill>
                  <a:srgbClr val="CCE6FF"/>
                </a:solidFill>
                <a:latin typeface="Times New Roman" panose="02020603050405020304" pitchFamily="18" charset="0"/>
              </a:rPr>
              <a:t>do</a:t>
            </a:r>
            <a:r>
              <a:rPr lang="en-US" altLang="en-US" sz="2500" i="1">
                <a:solidFill>
                  <a:srgbClr val="CCE6FF"/>
                </a:solidFill>
                <a:latin typeface="Times New Roman" panose="02020603050405020304" pitchFamily="18" charset="0"/>
              </a:rPr>
              <a:t> commit to.</a:t>
            </a:r>
          </a:p>
        </p:txBody>
      </p:sp>
    </p:spTree>
  </p:cSld>
  <p:clrMapOvr>
    <a:masterClrMapping/>
  </p:clrMapOvr>
  <p:transition advClick="0">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CA3A845-05DD-4594-9F88-451AA9E9B956}"/>
              </a:ext>
            </a:extLst>
          </p:cNvPr>
          <p:cNvSpPr>
            <a:spLocks noGrp="1" noChangeArrowheads="1"/>
          </p:cNvSpPr>
          <p:nvPr>
            <p:ph type="ctrTitle" idx="4294967295"/>
          </p:nvPr>
        </p:nvSpPr>
        <p:spPr bwMode="auto">
          <a:xfrm>
            <a:off x="228600" y="0"/>
            <a:ext cx="8675688" cy="13128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000" b="1">
                <a:solidFill>
                  <a:srgbClr val="FFFFFF"/>
                </a:solidFill>
                <a:latin typeface="Times New Roman" panose="02020603050405020304" pitchFamily="18" charset="0"/>
              </a:rPr>
              <a:t>Is Descartes now Through with the Problem of Error?</a:t>
            </a:r>
          </a:p>
        </p:txBody>
      </p:sp>
      <p:sp>
        <p:nvSpPr>
          <p:cNvPr id="14339" name="Rectangle 3">
            <a:extLst>
              <a:ext uri="{FF2B5EF4-FFF2-40B4-BE49-F238E27FC236}">
                <a16:creationId xmlns:a16="http://schemas.microsoft.com/office/drawing/2014/main" id="{18835123-070A-4528-8983-686058CF0868}"/>
              </a:ext>
            </a:extLst>
          </p:cNvPr>
          <p:cNvSpPr>
            <a:spLocks noChangeArrowheads="1"/>
          </p:cNvSpPr>
          <p:nvPr/>
        </p:nvSpPr>
        <p:spPr bwMode="auto">
          <a:xfrm>
            <a:off x="250825" y="1266825"/>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4340" name="Freeform 4">
            <a:extLst>
              <a:ext uri="{FF2B5EF4-FFF2-40B4-BE49-F238E27FC236}">
                <a16:creationId xmlns:a16="http://schemas.microsoft.com/office/drawing/2014/main" id="{773F028F-F4D9-4AFD-8903-890D48537BE4}"/>
              </a:ext>
            </a:extLst>
          </p:cNvPr>
          <p:cNvSpPr>
            <a:spLocks noChangeArrowheads="1"/>
          </p:cNvSpPr>
          <p:nvPr/>
        </p:nvSpPr>
        <p:spPr bwMode="auto">
          <a:xfrm>
            <a:off x="228600" y="1243013"/>
            <a:ext cx="8675688" cy="69850"/>
          </a:xfrm>
          <a:custGeom>
            <a:avLst/>
            <a:gdLst>
              <a:gd name="T0" fmla="*/ 0 w 5465"/>
              <a:gd name="T1" fmla="*/ 44 h 44"/>
              <a:gd name="T2" fmla="*/ 5465 w 5465"/>
              <a:gd name="T3" fmla="*/ 44 h 44"/>
              <a:gd name="T4" fmla="*/ 5465 w 5465"/>
              <a:gd name="T5" fmla="*/ 0 h 44"/>
              <a:gd name="T6" fmla="*/ 5450 w 5465"/>
              <a:gd name="T7" fmla="*/ 15 h 44"/>
              <a:gd name="T8" fmla="*/ 5450 w 5465"/>
              <a:gd name="T9" fmla="*/ 29 h 44"/>
              <a:gd name="T10" fmla="*/ 14 w 5465"/>
              <a:gd name="T11" fmla="*/ 29 h 44"/>
              <a:gd name="T12" fmla="*/ 0 w 5465"/>
              <a:gd name="T13" fmla="*/ 44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1" name="Freeform 5">
            <a:extLst>
              <a:ext uri="{FF2B5EF4-FFF2-40B4-BE49-F238E27FC236}">
                <a16:creationId xmlns:a16="http://schemas.microsoft.com/office/drawing/2014/main" id="{4FAFB020-F0E6-4BE6-87B9-BDBB5EF41F9B}"/>
              </a:ext>
            </a:extLst>
          </p:cNvPr>
          <p:cNvSpPr>
            <a:spLocks noChangeArrowheads="1"/>
          </p:cNvSpPr>
          <p:nvPr/>
        </p:nvSpPr>
        <p:spPr bwMode="auto">
          <a:xfrm>
            <a:off x="228600" y="1243013"/>
            <a:ext cx="8675688" cy="69850"/>
          </a:xfrm>
          <a:custGeom>
            <a:avLst/>
            <a:gdLst>
              <a:gd name="T0" fmla="*/ 0 w 5465"/>
              <a:gd name="T1" fmla="*/ 44 h 44"/>
              <a:gd name="T2" fmla="*/ 0 w 5465"/>
              <a:gd name="T3" fmla="*/ 0 h 44"/>
              <a:gd name="T4" fmla="*/ 5465 w 5465"/>
              <a:gd name="T5" fmla="*/ 0 h 44"/>
              <a:gd name="T6" fmla="*/ 5450 w 5465"/>
              <a:gd name="T7" fmla="*/ 15 h 44"/>
              <a:gd name="T8" fmla="*/ 14 w 5465"/>
              <a:gd name="T9" fmla="*/ 15 h 44"/>
              <a:gd name="T10" fmla="*/ 14 w 5465"/>
              <a:gd name="T11" fmla="*/ 29 h 44"/>
              <a:gd name="T12" fmla="*/ 0 w 5465"/>
              <a:gd name="T13" fmla="*/ 44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4">
                <a:moveTo>
                  <a:pt x="0" y="44"/>
                </a:moveTo>
                <a:lnTo>
                  <a:pt x="0" y="0"/>
                </a:lnTo>
                <a:lnTo>
                  <a:pt x="5465" y="0"/>
                </a:lnTo>
                <a:lnTo>
                  <a:pt x="5450" y="15"/>
                </a:lnTo>
                <a:lnTo>
                  <a:pt x="14" y="15"/>
                </a:lnTo>
                <a:lnTo>
                  <a:pt x="14" y="29"/>
                </a:lnTo>
                <a:lnTo>
                  <a:pt x="0" y="44"/>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342" name="Rectangle 6">
            <a:extLst>
              <a:ext uri="{FF2B5EF4-FFF2-40B4-BE49-F238E27FC236}">
                <a16:creationId xmlns:a16="http://schemas.microsoft.com/office/drawing/2014/main" id="{12A45CA1-1CD6-4E09-838F-2AB1FB6CC008}"/>
              </a:ext>
            </a:extLst>
          </p:cNvPr>
          <p:cNvSpPr>
            <a:spLocks noGrp="1" noChangeArrowheads="1"/>
          </p:cNvSpPr>
          <p:nvPr>
            <p:ph type="subTitle" idx="4294967295"/>
          </p:nvPr>
        </p:nvSpPr>
        <p:spPr bwMode="auto">
          <a:xfrm>
            <a:off x="227013" y="1420813"/>
            <a:ext cx="8678862" cy="17526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defTabSz="381000">
              <a:spcBef>
                <a:spcPct val="0"/>
              </a:spcBef>
              <a:buFontTx/>
              <a:buNone/>
            </a:pPr>
            <a:r>
              <a:rPr lang="en-US" altLang="en-US" sz="2500">
                <a:solidFill>
                  <a:srgbClr val="CCE6FF"/>
                </a:solidFill>
                <a:latin typeface="Times New Roman" panose="02020603050405020304" pitchFamily="18" charset="0"/>
              </a:rPr>
              <a:t>Nope......He now considers reasons for continuing to think God has somehow failed to act from a godly and perfect good will by creating human beings with a two-power faculty of judgment that, for those that have not read </a:t>
            </a:r>
            <a:r>
              <a:rPr lang="en-US" altLang="en-US" sz="2500" i="1">
                <a:solidFill>
                  <a:srgbClr val="CCE6FF"/>
                </a:solidFill>
                <a:latin typeface="Times New Roman" panose="02020603050405020304" pitchFamily="18" charset="0"/>
              </a:rPr>
              <a:t>The Meditations</a:t>
            </a:r>
            <a:r>
              <a:rPr lang="en-US" altLang="en-US" sz="2500">
                <a:solidFill>
                  <a:srgbClr val="CCE6FF"/>
                </a:solidFill>
                <a:latin typeface="Times New Roman" panose="02020603050405020304" pitchFamily="18" charset="0"/>
              </a:rPr>
              <a:t>, will allow us to make errors in judgment. </a:t>
            </a:r>
          </a:p>
        </p:txBody>
      </p:sp>
    </p:spTree>
  </p:cSld>
  <p:clrMapOvr>
    <a:masterClrMapping/>
  </p:clrMapOvr>
  <p:transition advClick="0">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4993ECA-EC61-4283-AE95-A179FF9838A0}"/>
              </a:ext>
            </a:extLst>
          </p:cNvPr>
          <p:cNvSpPr>
            <a:spLocks noGrp="1" noChangeArrowheads="1"/>
          </p:cNvSpPr>
          <p:nvPr>
            <p:ph type="ctrTitle" idx="4294967295"/>
          </p:nvPr>
        </p:nvSpPr>
        <p:spPr bwMode="auto">
          <a:xfrm>
            <a:off x="228600" y="0"/>
            <a:ext cx="8675688" cy="13128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000" b="1">
                <a:solidFill>
                  <a:srgbClr val="FFFFFF"/>
                </a:solidFill>
                <a:latin typeface="Times New Roman" panose="02020603050405020304" pitchFamily="18" charset="0"/>
              </a:rPr>
              <a:t>Continuing Reasons for Unhappiness with RD’s Solution</a:t>
            </a:r>
          </a:p>
        </p:txBody>
      </p:sp>
      <p:sp>
        <p:nvSpPr>
          <p:cNvPr id="15363" name="Rectangle 3">
            <a:extLst>
              <a:ext uri="{FF2B5EF4-FFF2-40B4-BE49-F238E27FC236}">
                <a16:creationId xmlns:a16="http://schemas.microsoft.com/office/drawing/2014/main" id="{C46C0BDA-027B-4693-87A1-D91F1456F332}"/>
              </a:ext>
            </a:extLst>
          </p:cNvPr>
          <p:cNvSpPr>
            <a:spLocks noChangeArrowheads="1"/>
          </p:cNvSpPr>
          <p:nvPr/>
        </p:nvSpPr>
        <p:spPr bwMode="auto">
          <a:xfrm>
            <a:off x="250825" y="1266825"/>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5364" name="Freeform 4">
            <a:extLst>
              <a:ext uri="{FF2B5EF4-FFF2-40B4-BE49-F238E27FC236}">
                <a16:creationId xmlns:a16="http://schemas.microsoft.com/office/drawing/2014/main" id="{158DFC72-5D73-49EE-8AFD-E1CF36976E47}"/>
              </a:ext>
            </a:extLst>
          </p:cNvPr>
          <p:cNvSpPr>
            <a:spLocks noChangeArrowheads="1"/>
          </p:cNvSpPr>
          <p:nvPr/>
        </p:nvSpPr>
        <p:spPr bwMode="auto">
          <a:xfrm>
            <a:off x="228600" y="1243013"/>
            <a:ext cx="8675688" cy="69850"/>
          </a:xfrm>
          <a:custGeom>
            <a:avLst/>
            <a:gdLst>
              <a:gd name="T0" fmla="*/ 0 w 5465"/>
              <a:gd name="T1" fmla="*/ 44 h 44"/>
              <a:gd name="T2" fmla="*/ 5465 w 5465"/>
              <a:gd name="T3" fmla="*/ 44 h 44"/>
              <a:gd name="T4" fmla="*/ 5465 w 5465"/>
              <a:gd name="T5" fmla="*/ 0 h 44"/>
              <a:gd name="T6" fmla="*/ 5450 w 5465"/>
              <a:gd name="T7" fmla="*/ 15 h 44"/>
              <a:gd name="T8" fmla="*/ 5450 w 5465"/>
              <a:gd name="T9" fmla="*/ 29 h 44"/>
              <a:gd name="T10" fmla="*/ 14 w 5465"/>
              <a:gd name="T11" fmla="*/ 29 h 44"/>
              <a:gd name="T12" fmla="*/ 0 w 5465"/>
              <a:gd name="T13" fmla="*/ 44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65" name="Freeform 5">
            <a:extLst>
              <a:ext uri="{FF2B5EF4-FFF2-40B4-BE49-F238E27FC236}">
                <a16:creationId xmlns:a16="http://schemas.microsoft.com/office/drawing/2014/main" id="{0FF5A223-4582-4432-A57E-C569EA511413}"/>
              </a:ext>
            </a:extLst>
          </p:cNvPr>
          <p:cNvSpPr>
            <a:spLocks noChangeArrowheads="1"/>
          </p:cNvSpPr>
          <p:nvPr/>
        </p:nvSpPr>
        <p:spPr bwMode="auto">
          <a:xfrm>
            <a:off x="228600" y="1243013"/>
            <a:ext cx="8675688" cy="69850"/>
          </a:xfrm>
          <a:custGeom>
            <a:avLst/>
            <a:gdLst>
              <a:gd name="T0" fmla="*/ 0 w 5465"/>
              <a:gd name="T1" fmla="*/ 44 h 44"/>
              <a:gd name="T2" fmla="*/ 0 w 5465"/>
              <a:gd name="T3" fmla="*/ 0 h 44"/>
              <a:gd name="T4" fmla="*/ 5465 w 5465"/>
              <a:gd name="T5" fmla="*/ 0 h 44"/>
              <a:gd name="T6" fmla="*/ 5450 w 5465"/>
              <a:gd name="T7" fmla="*/ 15 h 44"/>
              <a:gd name="T8" fmla="*/ 14 w 5465"/>
              <a:gd name="T9" fmla="*/ 15 h 44"/>
              <a:gd name="T10" fmla="*/ 14 w 5465"/>
              <a:gd name="T11" fmla="*/ 29 h 44"/>
              <a:gd name="T12" fmla="*/ 0 w 5465"/>
              <a:gd name="T13" fmla="*/ 44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4">
                <a:moveTo>
                  <a:pt x="0" y="44"/>
                </a:moveTo>
                <a:lnTo>
                  <a:pt x="0" y="0"/>
                </a:lnTo>
                <a:lnTo>
                  <a:pt x="5465" y="0"/>
                </a:lnTo>
                <a:lnTo>
                  <a:pt x="5450" y="15"/>
                </a:lnTo>
                <a:lnTo>
                  <a:pt x="14" y="15"/>
                </a:lnTo>
                <a:lnTo>
                  <a:pt x="14" y="29"/>
                </a:lnTo>
                <a:lnTo>
                  <a:pt x="0" y="44"/>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5366" name="Text Box 6">
            <a:extLst>
              <a:ext uri="{FF2B5EF4-FFF2-40B4-BE49-F238E27FC236}">
                <a16:creationId xmlns:a16="http://schemas.microsoft.com/office/drawing/2014/main" id="{922F945D-CF9D-43CF-905C-341045307019}"/>
              </a:ext>
            </a:extLst>
          </p:cNvPr>
          <p:cNvSpPr txBox="1">
            <a:spLocks noChangeArrowheads="1"/>
          </p:cNvSpPr>
          <p:nvPr/>
        </p:nvSpPr>
        <p:spPr bwMode="auto">
          <a:xfrm>
            <a:off x="169863" y="1600200"/>
            <a:ext cx="8677275" cy="438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eaLnBrk="0" hangingPunct="0">
              <a:defRPr>
                <a:solidFill>
                  <a:schemeClr val="tx1"/>
                </a:solidFill>
                <a:latin typeface="Arial" panose="020B0604020202020204" pitchFamily="34" charset="0"/>
              </a:defRPr>
            </a:lvl1pPr>
            <a:lvl2pPr marL="742950" indent="-285750" defTabSz="381000" eaLnBrk="0" hangingPunct="0">
              <a:defRPr>
                <a:solidFill>
                  <a:schemeClr val="tx1"/>
                </a:solidFill>
                <a:latin typeface="Arial" panose="020B0604020202020204" pitchFamily="34" charset="0"/>
              </a:defRPr>
            </a:lvl2pPr>
            <a:lvl3pPr marL="1143000" indent="-228600" defTabSz="381000" eaLnBrk="0" hangingPunct="0">
              <a:defRPr>
                <a:solidFill>
                  <a:schemeClr val="tx1"/>
                </a:solidFill>
                <a:latin typeface="Arial" panose="020B0604020202020204" pitchFamily="34" charset="0"/>
              </a:defRPr>
            </a:lvl3pPr>
            <a:lvl4pPr marL="1600200" indent="-228600" defTabSz="381000" eaLnBrk="0" hangingPunct="0">
              <a:defRPr>
                <a:solidFill>
                  <a:schemeClr val="tx1"/>
                </a:solidFill>
                <a:latin typeface="Arial" panose="020B0604020202020204" pitchFamily="34" charset="0"/>
              </a:defRPr>
            </a:lvl4pPr>
            <a:lvl5pPr marL="2057400" indent="-228600" defTabSz="381000" eaLnBrk="0" hangingPunct="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a:solidFill>
                  <a:srgbClr val="FFFFFF"/>
                </a:solidFill>
                <a:latin typeface="Times New Roman" panose="02020603050405020304" pitchFamily="18" charset="0"/>
              </a:rPr>
              <a:t>1.  Although God has not failed to act in accordance with godly perfection and good will by making human minds capable of error, surely God </a:t>
            </a:r>
            <a:r>
              <a:rPr lang="en-US" altLang="en-US" sz="3200" i="1">
                <a:solidFill>
                  <a:srgbClr val="FFFFFF"/>
                </a:solidFill>
                <a:latin typeface="Times New Roman" panose="02020603050405020304" pitchFamily="18" charset="0"/>
              </a:rPr>
              <a:t>could have made us smarter</a:t>
            </a:r>
            <a:r>
              <a:rPr lang="en-US" altLang="en-US" sz="3200">
                <a:solidFill>
                  <a:srgbClr val="FFFFFF"/>
                </a:solidFill>
                <a:latin typeface="Times New Roman" panose="02020603050405020304" pitchFamily="18" charset="0"/>
              </a:rPr>
              <a:t>, and if so, since God is supremely good, and our being smarter would make our lives better, in making us less smart God has failed to act from perfect goodness.  God </a:t>
            </a:r>
            <a:r>
              <a:rPr lang="en-US" altLang="en-US" sz="3200" i="1">
                <a:solidFill>
                  <a:srgbClr val="FFFFFF"/>
                </a:solidFill>
                <a:latin typeface="Times New Roman" panose="02020603050405020304" pitchFamily="18" charset="0"/>
              </a:rPr>
              <a:t>could have made me incapable of thinking anything that involves intellectual error</a:t>
            </a:r>
            <a:r>
              <a:rPr lang="en-US" altLang="en-US" sz="3200">
                <a:solidFill>
                  <a:srgbClr val="FFFFFF"/>
                </a:solidFill>
                <a:latin typeface="Times New Roman" panose="02020603050405020304" pitchFamily="18" charset="0"/>
              </a:rPr>
              <a:t>, and in not doing so, has a responsibility for the errors I </a:t>
            </a:r>
            <a:r>
              <a:rPr lang="en-US" altLang="en-US" sz="3200" i="1">
                <a:solidFill>
                  <a:srgbClr val="FFFFFF"/>
                </a:solidFill>
                <a:latin typeface="Times New Roman" panose="02020603050405020304" pitchFamily="18" charset="0"/>
              </a:rPr>
              <a:t>do</a:t>
            </a:r>
            <a:r>
              <a:rPr lang="en-US" altLang="en-US" sz="3200">
                <a:solidFill>
                  <a:srgbClr val="FFFFFF"/>
                </a:solidFill>
                <a:latin typeface="Times New Roman" panose="02020603050405020304" pitchFamily="18" charset="0"/>
              </a:rPr>
              <a:t> make.</a:t>
            </a:r>
          </a:p>
        </p:txBody>
      </p:sp>
    </p:spTree>
  </p:cSld>
  <p:clrMapOvr>
    <a:masterClrMapping/>
  </p:clrMapOvr>
  <p:transition advClick="0">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5841CA7B-3C37-47CC-8DF0-298FDDABCD67}"/>
              </a:ext>
            </a:extLst>
          </p:cNvPr>
          <p:cNvSpPr>
            <a:spLocks noGrp="1" noChangeArrowheads="1"/>
          </p:cNvSpPr>
          <p:nvPr>
            <p:ph type="ctrTitle" idx="4294967295"/>
          </p:nvPr>
        </p:nvSpPr>
        <p:spPr bwMode="auto">
          <a:xfrm>
            <a:off x="228600" y="228600"/>
            <a:ext cx="8675688" cy="7651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000" b="1">
                <a:solidFill>
                  <a:srgbClr val="FFFFFF"/>
                </a:solidFill>
                <a:latin typeface="Times New Roman" panose="02020603050405020304" pitchFamily="18" charset="0"/>
              </a:rPr>
              <a:t>Descartes’ Reply:</a:t>
            </a:r>
          </a:p>
        </p:txBody>
      </p:sp>
      <p:sp>
        <p:nvSpPr>
          <p:cNvPr id="16387" name="Rectangle 3">
            <a:extLst>
              <a:ext uri="{FF2B5EF4-FFF2-40B4-BE49-F238E27FC236}">
                <a16:creationId xmlns:a16="http://schemas.microsoft.com/office/drawing/2014/main" id="{CCB6A74D-7647-4683-984E-D8E39E7FFA04}"/>
              </a:ext>
            </a:extLst>
          </p:cNvPr>
          <p:cNvSpPr>
            <a:spLocks noChangeArrowheads="1"/>
          </p:cNvSpPr>
          <p:nvPr/>
        </p:nvSpPr>
        <p:spPr bwMode="auto">
          <a:xfrm>
            <a:off x="250825" y="947738"/>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6388" name="Freeform 4">
            <a:extLst>
              <a:ext uri="{FF2B5EF4-FFF2-40B4-BE49-F238E27FC236}">
                <a16:creationId xmlns:a16="http://schemas.microsoft.com/office/drawing/2014/main" id="{FF1FB937-9A93-4765-8A93-7C6FB107EB8F}"/>
              </a:ext>
            </a:extLst>
          </p:cNvPr>
          <p:cNvSpPr>
            <a:spLocks noChangeArrowheads="1"/>
          </p:cNvSpPr>
          <p:nvPr/>
        </p:nvSpPr>
        <p:spPr bwMode="auto">
          <a:xfrm>
            <a:off x="228600" y="923925"/>
            <a:ext cx="8675688" cy="68263"/>
          </a:xfrm>
          <a:custGeom>
            <a:avLst/>
            <a:gdLst>
              <a:gd name="T0" fmla="*/ 0 w 5465"/>
              <a:gd name="T1" fmla="*/ 43 h 43"/>
              <a:gd name="T2" fmla="*/ 5465 w 5465"/>
              <a:gd name="T3" fmla="*/ 43 h 43"/>
              <a:gd name="T4" fmla="*/ 5465 w 5465"/>
              <a:gd name="T5" fmla="*/ 0 h 43"/>
              <a:gd name="T6" fmla="*/ 5450 w 5465"/>
              <a:gd name="T7" fmla="*/ 15 h 43"/>
              <a:gd name="T8" fmla="*/ 5450 w 5465"/>
              <a:gd name="T9" fmla="*/ 29 h 43"/>
              <a:gd name="T10" fmla="*/ 14 w 5465"/>
              <a:gd name="T11" fmla="*/ 29 h 43"/>
              <a:gd name="T12" fmla="*/ 0 w 5465"/>
              <a:gd name="T13" fmla="*/ 43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5"/>
                </a:lnTo>
                <a:lnTo>
                  <a:pt x="5450" y="29"/>
                </a:lnTo>
                <a:lnTo>
                  <a:pt x="14" y="29"/>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389" name="Freeform 5">
            <a:extLst>
              <a:ext uri="{FF2B5EF4-FFF2-40B4-BE49-F238E27FC236}">
                <a16:creationId xmlns:a16="http://schemas.microsoft.com/office/drawing/2014/main" id="{ABAD90D2-E83A-4C3A-8E3B-4A65E4058E6F}"/>
              </a:ext>
            </a:extLst>
          </p:cNvPr>
          <p:cNvSpPr>
            <a:spLocks noChangeArrowheads="1"/>
          </p:cNvSpPr>
          <p:nvPr/>
        </p:nvSpPr>
        <p:spPr bwMode="auto">
          <a:xfrm>
            <a:off x="228600" y="923925"/>
            <a:ext cx="8675688" cy="68263"/>
          </a:xfrm>
          <a:custGeom>
            <a:avLst/>
            <a:gdLst>
              <a:gd name="T0" fmla="*/ 0 w 5465"/>
              <a:gd name="T1" fmla="*/ 43 h 43"/>
              <a:gd name="T2" fmla="*/ 0 w 5465"/>
              <a:gd name="T3" fmla="*/ 0 h 43"/>
              <a:gd name="T4" fmla="*/ 5465 w 5465"/>
              <a:gd name="T5" fmla="*/ 0 h 43"/>
              <a:gd name="T6" fmla="*/ 5450 w 5465"/>
              <a:gd name="T7" fmla="*/ 15 h 43"/>
              <a:gd name="T8" fmla="*/ 14 w 5465"/>
              <a:gd name="T9" fmla="*/ 15 h 43"/>
              <a:gd name="T10" fmla="*/ 14 w 5465"/>
              <a:gd name="T11" fmla="*/ 29 h 43"/>
              <a:gd name="T12" fmla="*/ 0 w 5465"/>
              <a:gd name="T13" fmla="*/ 43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5"/>
                </a:lnTo>
                <a:lnTo>
                  <a:pt x="14" y="15"/>
                </a:lnTo>
                <a:lnTo>
                  <a:pt x="14" y="29"/>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390" name="Text Box 6">
            <a:extLst>
              <a:ext uri="{FF2B5EF4-FFF2-40B4-BE49-F238E27FC236}">
                <a16:creationId xmlns:a16="http://schemas.microsoft.com/office/drawing/2014/main" id="{C51417D5-7DAF-4D17-80E5-29173C64D0ED}"/>
              </a:ext>
            </a:extLst>
          </p:cNvPr>
          <p:cNvSpPr txBox="1">
            <a:spLocks noChangeArrowheads="1"/>
          </p:cNvSpPr>
          <p:nvPr/>
        </p:nvSpPr>
        <p:spPr bwMode="auto">
          <a:xfrm>
            <a:off x="285750" y="1257300"/>
            <a:ext cx="8675688" cy="4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eaLnBrk="0" hangingPunct="0">
              <a:defRPr>
                <a:solidFill>
                  <a:schemeClr val="tx1"/>
                </a:solidFill>
                <a:latin typeface="Arial" panose="020B0604020202020204" pitchFamily="34" charset="0"/>
              </a:defRPr>
            </a:lvl1pPr>
            <a:lvl2pPr marL="742950" indent="-285750" defTabSz="381000" eaLnBrk="0" hangingPunct="0">
              <a:defRPr>
                <a:solidFill>
                  <a:schemeClr val="tx1"/>
                </a:solidFill>
                <a:latin typeface="Arial" panose="020B0604020202020204" pitchFamily="34" charset="0"/>
              </a:defRPr>
            </a:lvl2pPr>
            <a:lvl3pPr marL="1143000" indent="-228600" defTabSz="381000" eaLnBrk="0" hangingPunct="0">
              <a:defRPr>
                <a:solidFill>
                  <a:schemeClr val="tx1"/>
                </a:solidFill>
                <a:latin typeface="Arial" panose="020B0604020202020204" pitchFamily="34" charset="0"/>
              </a:defRPr>
            </a:lvl3pPr>
            <a:lvl4pPr marL="1600200" indent="-228600" defTabSz="381000" eaLnBrk="0" hangingPunct="0">
              <a:defRPr>
                <a:solidFill>
                  <a:schemeClr val="tx1"/>
                </a:solidFill>
                <a:latin typeface="Arial" panose="020B0604020202020204" pitchFamily="34" charset="0"/>
              </a:defRPr>
            </a:lvl4pPr>
            <a:lvl5pPr marL="2057400" indent="-228600" defTabSz="381000" eaLnBrk="0" hangingPunct="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a:solidFill>
                  <a:srgbClr val="FFFFFF"/>
                </a:solidFill>
                <a:latin typeface="Times New Roman" panose="02020603050405020304" pitchFamily="18" charset="0"/>
              </a:rPr>
              <a:t>We </a:t>
            </a:r>
            <a:r>
              <a:rPr lang="en-US" altLang="en-US" sz="3200" i="1">
                <a:solidFill>
                  <a:srgbClr val="FFFFFF"/>
                </a:solidFill>
                <a:latin typeface="Times New Roman" panose="02020603050405020304" pitchFamily="18" charset="0"/>
              </a:rPr>
              <a:t>couldn’t</a:t>
            </a:r>
            <a:r>
              <a:rPr lang="en-US" altLang="en-US" sz="3200">
                <a:solidFill>
                  <a:srgbClr val="FFFFFF"/>
                </a:solidFill>
                <a:latin typeface="Times New Roman" panose="02020603050405020304" pitchFamily="18" charset="0"/>
              </a:rPr>
              <a:t> have unlimited intellects, since if we did, we would be God, and there can only be one of those (RD does not say this in Med.  IV, but it is the reason for what he </a:t>
            </a:r>
            <a:r>
              <a:rPr lang="en-US" altLang="en-US" sz="3200" i="1">
                <a:solidFill>
                  <a:srgbClr val="FFFFFF"/>
                </a:solidFill>
                <a:latin typeface="Times New Roman" panose="02020603050405020304" pitchFamily="18" charset="0"/>
              </a:rPr>
              <a:t>does</a:t>
            </a:r>
            <a:r>
              <a:rPr lang="en-US" altLang="en-US" sz="3200">
                <a:solidFill>
                  <a:srgbClr val="FFFFFF"/>
                </a:solidFill>
                <a:latin typeface="Times New Roman" panose="02020603050405020304" pitchFamily="18" charset="0"/>
              </a:rPr>
              <a:t> say, which is that we, as </a:t>
            </a:r>
            <a:r>
              <a:rPr lang="en-US" altLang="en-US" sz="3200" i="1">
                <a:solidFill>
                  <a:srgbClr val="FFFFFF"/>
                </a:solidFill>
                <a:latin typeface="Times New Roman" panose="02020603050405020304" pitchFamily="18" charset="0"/>
              </a:rPr>
              <a:t>created</a:t>
            </a:r>
            <a:r>
              <a:rPr lang="en-US" altLang="en-US" sz="3200">
                <a:solidFill>
                  <a:srgbClr val="FFFFFF"/>
                </a:solidFill>
                <a:latin typeface="Times New Roman" panose="02020603050405020304" pitchFamily="18" charset="0"/>
              </a:rPr>
              <a:t> beings, must </a:t>
            </a:r>
            <a:r>
              <a:rPr lang="en-US" altLang="en-US" sz="3200" i="1">
                <a:solidFill>
                  <a:srgbClr val="FFFFFF"/>
                </a:solidFill>
                <a:latin typeface="Times New Roman" panose="02020603050405020304" pitchFamily="18" charset="0"/>
              </a:rPr>
              <a:t>necessarily be limited</a:t>
            </a:r>
            <a:r>
              <a:rPr lang="en-US" altLang="en-US" sz="3200">
                <a:solidFill>
                  <a:srgbClr val="FFFFFF"/>
                </a:solidFill>
                <a:latin typeface="Times New Roman" panose="02020603050405020304" pitchFamily="18" charset="0"/>
              </a:rPr>
              <a:t>.</a:t>
            </a:r>
          </a:p>
          <a:p>
            <a:pPr>
              <a:lnSpc>
                <a:spcPct val="140000"/>
              </a:lnSpc>
            </a:pPr>
            <a:endParaRPr lang="en-US" altLang="en-US" sz="3200">
              <a:solidFill>
                <a:srgbClr val="FFFFFF"/>
              </a:solidFill>
              <a:latin typeface="Times New Roman" panose="02020603050405020304" pitchFamily="18" charset="0"/>
            </a:endParaRPr>
          </a:p>
          <a:p>
            <a:r>
              <a:rPr lang="en-US" altLang="en-US" sz="3200">
                <a:solidFill>
                  <a:srgbClr val="FFFFFF"/>
                </a:solidFill>
                <a:latin typeface="Times New Roman" panose="02020603050405020304" pitchFamily="18" charset="0"/>
              </a:rPr>
              <a:t>Rejoinder: but that still does not explain why we are limited </a:t>
            </a:r>
            <a:r>
              <a:rPr lang="en-US" altLang="en-US" sz="3200" i="1">
                <a:solidFill>
                  <a:srgbClr val="FFFFFF"/>
                </a:solidFill>
                <a:latin typeface="Times New Roman" panose="02020603050405020304" pitchFamily="18" charset="0"/>
              </a:rPr>
              <a:t>precisely at the level we are</a:t>
            </a:r>
            <a:r>
              <a:rPr lang="en-US" altLang="en-US" sz="3200">
                <a:solidFill>
                  <a:srgbClr val="FFFFFF"/>
                </a:solidFill>
                <a:latin typeface="Times New Roman" panose="02020603050405020304" pitchFamily="18" charset="0"/>
              </a:rPr>
              <a:t> nor why God did not make us incapable of </a:t>
            </a:r>
            <a:r>
              <a:rPr lang="en-US" altLang="en-US" sz="3200" i="1">
                <a:solidFill>
                  <a:srgbClr val="FFFFFF"/>
                </a:solidFill>
                <a:latin typeface="Times New Roman" panose="02020603050405020304" pitchFamily="18" charset="0"/>
              </a:rPr>
              <a:t>these mistakes</a:t>
            </a:r>
            <a:r>
              <a:rPr lang="en-US" altLang="en-US" sz="3200">
                <a:solidFill>
                  <a:srgbClr val="FFFFFF"/>
                </a:solidFill>
                <a:latin typeface="Times New Roman" panose="02020603050405020304" pitchFamily="18" charset="0"/>
              </a:rPr>
              <a:t> (i.e., the mistakes we actually do make).</a:t>
            </a:r>
          </a:p>
        </p:txBody>
      </p:sp>
    </p:spTree>
  </p:cSld>
  <p:clrMapOvr>
    <a:masterClrMapping/>
  </p:clrMapOvr>
  <p:transition advClick="0">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D996187C-AC5F-4DB9-AC18-CD0AA1CFAD76}"/>
              </a:ext>
            </a:extLst>
          </p:cNvPr>
          <p:cNvSpPr>
            <a:spLocks noGrp="1" noChangeArrowheads="1"/>
          </p:cNvSpPr>
          <p:nvPr>
            <p:ph type="ctrTitle" idx="4294967295"/>
          </p:nvPr>
        </p:nvSpPr>
        <p:spPr bwMode="auto">
          <a:xfrm>
            <a:off x="228600" y="171450"/>
            <a:ext cx="8675688" cy="61555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000" b="1" dirty="0">
                <a:solidFill>
                  <a:srgbClr val="FFFFFF"/>
                </a:solidFill>
                <a:latin typeface="Times New Roman" panose="02020603050405020304" pitchFamily="18" charset="0"/>
              </a:rPr>
              <a:t>Descartes’ </a:t>
            </a:r>
            <a:r>
              <a:rPr lang="en-US" altLang="en-US" sz="4000" b="1" dirty="0" smtClean="0">
                <a:solidFill>
                  <a:srgbClr val="FFFFFF"/>
                </a:solidFill>
                <a:latin typeface="Times New Roman" panose="02020603050405020304" pitchFamily="18" charset="0"/>
              </a:rPr>
              <a:t>Reply:</a:t>
            </a:r>
            <a:endParaRPr lang="en-US" altLang="en-US" sz="4000" b="1" dirty="0">
              <a:solidFill>
                <a:srgbClr val="FFFFFF"/>
              </a:solidFill>
              <a:latin typeface="Times New Roman" panose="02020603050405020304" pitchFamily="18" charset="0"/>
            </a:endParaRPr>
          </a:p>
        </p:txBody>
      </p:sp>
      <p:sp>
        <p:nvSpPr>
          <p:cNvPr id="17411" name="Rectangle 3">
            <a:extLst>
              <a:ext uri="{FF2B5EF4-FFF2-40B4-BE49-F238E27FC236}">
                <a16:creationId xmlns:a16="http://schemas.microsoft.com/office/drawing/2014/main" id="{92B8C5F0-AA29-4502-B8A2-8F7CBD1A1C23}"/>
              </a:ext>
            </a:extLst>
          </p:cNvPr>
          <p:cNvSpPr>
            <a:spLocks noChangeArrowheads="1"/>
          </p:cNvSpPr>
          <p:nvPr/>
        </p:nvSpPr>
        <p:spPr bwMode="auto">
          <a:xfrm>
            <a:off x="250825" y="890588"/>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17412" name="Freeform 4">
            <a:extLst>
              <a:ext uri="{FF2B5EF4-FFF2-40B4-BE49-F238E27FC236}">
                <a16:creationId xmlns:a16="http://schemas.microsoft.com/office/drawing/2014/main" id="{ED92426D-FB0F-4CCA-82EF-5A2DCE71D9B3}"/>
              </a:ext>
            </a:extLst>
          </p:cNvPr>
          <p:cNvSpPr>
            <a:spLocks noChangeArrowheads="1"/>
          </p:cNvSpPr>
          <p:nvPr/>
        </p:nvSpPr>
        <p:spPr bwMode="auto">
          <a:xfrm>
            <a:off x="228600" y="866775"/>
            <a:ext cx="8675688" cy="68263"/>
          </a:xfrm>
          <a:custGeom>
            <a:avLst/>
            <a:gdLst>
              <a:gd name="T0" fmla="*/ 0 w 5465"/>
              <a:gd name="T1" fmla="*/ 43 h 43"/>
              <a:gd name="T2" fmla="*/ 5465 w 5465"/>
              <a:gd name="T3" fmla="*/ 43 h 43"/>
              <a:gd name="T4" fmla="*/ 5465 w 5465"/>
              <a:gd name="T5" fmla="*/ 0 h 43"/>
              <a:gd name="T6" fmla="*/ 5450 w 5465"/>
              <a:gd name="T7" fmla="*/ 15 h 43"/>
              <a:gd name="T8" fmla="*/ 5450 w 5465"/>
              <a:gd name="T9" fmla="*/ 29 h 43"/>
              <a:gd name="T10" fmla="*/ 14 w 5465"/>
              <a:gd name="T11" fmla="*/ 29 h 43"/>
              <a:gd name="T12" fmla="*/ 0 w 5465"/>
              <a:gd name="T13" fmla="*/ 43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5"/>
                </a:lnTo>
                <a:lnTo>
                  <a:pt x="5450" y="29"/>
                </a:lnTo>
                <a:lnTo>
                  <a:pt x="14" y="29"/>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13" name="Freeform 5">
            <a:extLst>
              <a:ext uri="{FF2B5EF4-FFF2-40B4-BE49-F238E27FC236}">
                <a16:creationId xmlns:a16="http://schemas.microsoft.com/office/drawing/2014/main" id="{D206BA8D-D2AE-4D28-9299-D37FB770B869}"/>
              </a:ext>
            </a:extLst>
          </p:cNvPr>
          <p:cNvSpPr>
            <a:spLocks noChangeArrowheads="1"/>
          </p:cNvSpPr>
          <p:nvPr/>
        </p:nvSpPr>
        <p:spPr bwMode="auto">
          <a:xfrm>
            <a:off x="228600" y="866775"/>
            <a:ext cx="8675688" cy="68263"/>
          </a:xfrm>
          <a:custGeom>
            <a:avLst/>
            <a:gdLst>
              <a:gd name="T0" fmla="*/ 0 w 5465"/>
              <a:gd name="T1" fmla="*/ 43 h 43"/>
              <a:gd name="T2" fmla="*/ 0 w 5465"/>
              <a:gd name="T3" fmla="*/ 0 h 43"/>
              <a:gd name="T4" fmla="*/ 5465 w 5465"/>
              <a:gd name="T5" fmla="*/ 0 h 43"/>
              <a:gd name="T6" fmla="*/ 5450 w 5465"/>
              <a:gd name="T7" fmla="*/ 15 h 43"/>
              <a:gd name="T8" fmla="*/ 14 w 5465"/>
              <a:gd name="T9" fmla="*/ 15 h 43"/>
              <a:gd name="T10" fmla="*/ 14 w 5465"/>
              <a:gd name="T11" fmla="*/ 29 h 43"/>
              <a:gd name="T12" fmla="*/ 0 w 5465"/>
              <a:gd name="T13" fmla="*/ 43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5"/>
                </a:lnTo>
                <a:lnTo>
                  <a:pt x="14" y="15"/>
                </a:lnTo>
                <a:lnTo>
                  <a:pt x="14" y="29"/>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14" name="Text Box 6">
            <a:extLst>
              <a:ext uri="{FF2B5EF4-FFF2-40B4-BE49-F238E27FC236}">
                <a16:creationId xmlns:a16="http://schemas.microsoft.com/office/drawing/2014/main" id="{0F47A921-47EC-4D0D-A899-31EAA49E815C}"/>
              </a:ext>
            </a:extLst>
          </p:cNvPr>
          <p:cNvSpPr txBox="1">
            <a:spLocks noChangeArrowheads="1"/>
          </p:cNvSpPr>
          <p:nvPr/>
        </p:nvSpPr>
        <p:spPr bwMode="auto">
          <a:xfrm>
            <a:off x="228600" y="1085850"/>
            <a:ext cx="8667750" cy="542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eaLnBrk="0" hangingPunct="0">
              <a:defRPr>
                <a:solidFill>
                  <a:schemeClr val="tx1"/>
                </a:solidFill>
                <a:latin typeface="Arial" panose="020B0604020202020204" pitchFamily="34" charset="0"/>
              </a:defRPr>
            </a:lvl1pPr>
            <a:lvl2pPr marL="742950" indent="-285750" defTabSz="381000" eaLnBrk="0" hangingPunct="0">
              <a:defRPr>
                <a:solidFill>
                  <a:schemeClr val="tx1"/>
                </a:solidFill>
                <a:latin typeface="Arial" panose="020B0604020202020204" pitchFamily="34" charset="0"/>
              </a:defRPr>
            </a:lvl2pPr>
            <a:lvl3pPr marL="1143000" indent="-228600" defTabSz="381000" eaLnBrk="0" hangingPunct="0">
              <a:defRPr>
                <a:solidFill>
                  <a:schemeClr val="tx1"/>
                </a:solidFill>
                <a:latin typeface="Arial" panose="020B0604020202020204" pitchFamily="34" charset="0"/>
              </a:defRPr>
            </a:lvl3pPr>
            <a:lvl4pPr marL="1600200" indent="-228600" defTabSz="381000" eaLnBrk="0" hangingPunct="0">
              <a:defRPr>
                <a:solidFill>
                  <a:schemeClr val="tx1"/>
                </a:solidFill>
                <a:latin typeface="Arial" panose="020B0604020202020204" pitchFamily="34" charset="0"/>
              </a:defRPr>
            </a:lvl4pPr>
            <a:lvl5pPr marL="2057400" indent="-228600" defTabSz="381000" eaLnBrk="0" hangingPunct="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a:solidFill>
                  <a:srgbClr val="FFFFFF"/>
                </a:solidFill>
                <a:latin typeface="Times New Roman" panose="02020603050405020304" pitchFamily="18" charset="0"/>
              </a:rPr>
              <a:t>While if I were incapable of thinking what is false, I would certainly be more perfect than I am, I cannot know whether the world as a whole is more or less perfect with creatures who, like myself, are not immune from error (and notice: in order to settle this question, I must understand what would determine the overall goodness of the entire world, something that exceeds my finite intelligence)</a:t>
            </a:r>
          </a:p>
          <a:p>
            <a:r>
              <a:rPr lang="en-US" altLang="en-US" sz="3200">
                <a:solidFill>
                  <a:srgbClr val="FFFFFF"/>
                </a:solidFill>
                <a:latin typeface="Times New Roman" panose="02020603050405020304" pitchFamily="18" charset="0"/>
              </a:rPr>
              <a:t>Furthermore, what good reason do I have to complain that God has not made me </a:t>
            </a:r>
            <a:r>
              <a:rPr lang="en-US" altLang="en-US" sz="3200" i="1">
                <a:solidFill>
                  <a:srgbClr val="FFFFFF"/>
                </a:solidFill>
                <a:latin typeface="Times New Roman" panose="02020603050405020304" pitchFamily="18" charset="0"/>
              </a:rPr>
              <a:t>more perfect</a:t>
            </a:r>
            <a:r>
              <a:rPr lang="en-US" altLang="en-US" sz="3200">
                <a:solidFill>
                  <a:srgbClr val="FFFFFF"/>
                </a:solidFill>
                <a:latin typeface="Times New Roman" panose="02020603050405020304" pitchFamily="18" charset="0"/>
              </a:rPr>
              <a:t> than some other created being capable of judgment?</a:t>
            </a:r>
          </a:p>
        </p:txBody>
      </p:sp>
    </p:spTree>
  </p:cSld>
  <p:clrMapOvr>
    <a:masterClrMapping/>
  </p:clrMapOvr>
  <p:transition advClick="0">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EF82465-378C-42C6-8154-145505679F1C}"/>
              </a:ext>
            </a:extLst>
          </p:cNvPr>
          <p:cNvSpPr>
            <a:spLocks noGrp="1" noChangeArrowheads="1"/>
          </p:cNvSpPr>
          <p:nvPr>
            <p:ph type="ctrTitle" idx="4294967295"/>
          </p:nvPr>
        </p:nvSpPr>
        <p:spPr bwMode="auto">
          <a:xfrm>
            <a:off x="228600" y="-114300"/>
            <a:ext cx="8675688" cy="13128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000" b="1">
                <a:solidFill>
                  <a:srgbClr val="FFFFFF"/>
                </a:solidFill>
                <a:latin typeface="Times New Roman" panose="02020603050405020304" pitchFamily="18" charset="0"/>
              </a:rPr>
              <a:t>Proving Everything I Clearly and Distinctly Perceive is True</a:t>
            </a:r>
          </a:p>
        </p:txBody>
      </p:sp>
      <p:sp>
        <p:nvSpPr>
          <p:cNvPr id="3075" name="Rectangle 3">
            <a:extLst>
              <a:ext uri="{FF2B5EF4-FFF2-40B4-BE49-F238E27FC236}">
                <a16:creationId xmlns:a16="http://schemas.microsoft.com/office/drawing/2014/main" id="{157F02FE-56DD-4A51-8A20-C06CD36B44C3}"/>
              </a:ext>
            </a:extLst>
          </p:cNvPr>
          <p:cNvSpPr>
            <a:spLocks noChangeArrowheads="1"/>
          </p:cNvSpPr>
          <p:nvPr/>
        </p:nvSpPr>
        <p:spPr bwMode="auto">
          <a:xfrm>
            <a:off x="250825" y="1152525"/>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3076" name="Freeform 4">
            <a:extLst>
              <a:ext uri="{FF2B5EF4-FFF2-40B4-BE49-F238E27FC236}">
                <a16:creationId xmlns:a16="http://schemas.microsoft.com/office/drawing/2014/main" id="{9BE51605-6ED7-4A37-97BB-8F63B89B144C}"/>
              </a:ext>
            </a:extLst>
          </p:cNvPr>
          <p:cNvSpPr>
            <a:spLocks noChangeArrowheads="1"/>
          </p:cNvSpPr>
          <p:nvPr/>
        </p:nvSpPr>
        <p:spPr bwMode="auto">
          <a:xfrm>
            <a:off x="228600" y="1128713"/>
            <a:ext cx="8675688" cy="69850"/>
          </a:xfrm>
          <a:custGeom>
            <a:avLst/>
            <a:gdLst>
              <a:gd name="T0" fmla="*/ 0 w 5465"/>
              <a:gd name="T1" fmla="*/ 44 h 44"/>
              <a:gd name="T2" fmla="*/ 5465 w 5465"/>
              <a:gd name="T3" fmla="*/ 44 h 44"/>
              <a:gd name="T4" fmla="*/ 5465 w 5465"/>
              <a:gd name="T5" fmla="*/ 0 h 44"/>
              <a:gd name="T6" fmla="*/ 5450 w 5465"/>
              <a:gd name="T7" fmla="*/ 15 h 44"/>
              <a:gd name="T8" fmla="*/ 5450 w 5465"/>
              <a:gd name="T9" fmla="*/ 29 h 44"/>
              <a:gd name="T10" fmla="*/ 14 w 5465"/>
              <a:gd name="T11" fmla="*/ 29 h 44"/>
              <a:gd name="T12" fmla="*/ 0 w 5465"/>
              <a:gd name="T13" fmla="*/ 44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7" name="Freeform 5">
            <a:extLst>
              <a:ext uri="{FF2B5EF4-FFF2-40B4-BE49-F238E27FC236}">
                <a16:creationId xmlns:a16="http://schemas.microsoft.com/office/drawing/2014/main" id="{5FF5E95B-0BDF-40D6-85D9-4872195EF534}"/>
              </a:ext>
            </a:extLst>
          </p:cNvPr>
          <p:cNvSpPr>
            <a:spLocks noChangeArrowheads="1"/>
          </p:cNvSpPr>
          <p:nvPr/>
        </p:nvSpPr>
        <p:spPr bwMode="auto">
          <a:xfrm>
            <a:off x="228600" y="1128713"/>
            <a:ext cx="8675688" cy="69850"/>
          </a:xfrm>
          <a:custGeom>
            <a:avLst/>
            <a:gdLst>
              <a:gd name="T0" fmla="*/ 0 w 5465"/>
              <a:gd name="T1" fmla="*/ 44 h 44"/>
              <a:gd name="T2" fmla="*/ 0 w 5465"/>
              <a:gd name="T3" fmla="*/ 0 h 44"/>
              <a:gd name="T4" fmla="*/ 5465 w 5465"/>
              <a:gd name="T5" fmla="*/ 0 h 44"/>
              <a:gd name="T6" fmla="*/ 5450 w 5465"/>
              <a:gd name="T7" fmla="*/ 15 h 44"/>
              <a:gd name="T8" fmla="*/ 14 w 5465"/>
              <a:gd name="T9" fmla="*/ 15 h 44"/>
              <a:gd name="T10" fmla="*/ 14 w 5465"/>
              <a:gd name="T11" fmla="*/ 29 h 44"/>
              <a:gd name="T12" fmla="*/ 0 w 5465"/>
              <a:gd name="T13" fmla="*/ 44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4">
                <a:moveTo>
                  <a:pt x="0" y="44"/>
                </a:moveTo>
                <a:lnTo>
                  <a:pt x="0" y="0"/>
                </a:lnTo>
                <a:lnTo>
                  <a:pt x="5465" y="0"/>
                </a:lnTo>
                <a:lnTo>
                  <a:pt x="5450" y="15"/>
                </a:lnTo>
                <a:lnTo>
                  <a:pt x="14" y="15"/>
                </a:lnTo>
                <a:lnTo>
                  <a:pt x="14" y="29"/>
                </a:lnTo>
                <a:lnTo>
                  <a:pt x="0" y="44"/>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8" name="Text Box 6">
            <a:extLst>
              <a:ext uri="{FF2B5EF4-FFF2-40B4-BE49-F238E27FC236}">
                <a16:creationId xmlns:a16="http://schemas.microsoft.com/office/drawing/2014/main" id="{2E54BC4B-8FC7-4B93-8E27-C67CC7861038}"/>
              </a:ext>
            </a:extLst>
          </p:cNvPr>
          <p:cNvSpPr txBox="1">
            <a:spLocks noChangeArrowheads="1"/>
          </p:cNvSpPr>
          <p:nvPr/>
        </p:nvSpPr>
        <p:spPr bwMode="auto">
          <a:xfrm>
            <a:off x="228600" y="1200150"/>
            <a:ext cx="8667750"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eaLnBrk="0" hangingPunct="0">
              <a:defRPr>
                <a:solidFill>
                  <a:schemeClr val="tx1"/>
                </a:solidFill>
                <a:latin typeface="Arial" panose="020B0604020202020204" pitchFamily="34" charset="0"/>
              </a:defRPr>
            </a:lvl1pPr>
            <a:lvl2pPr marL="742950" indent="-285750" defTabSz="381000" eaLnBrk="0" hangingPunct="0">
              <a:defRPr>
                <a:solidFill>
                  <a:schemeClr val="tx1"/>
                </a:solidFill>
                <a:latin typeface="Arial" panose="020B0604020202020204" pitchFamily="34" charset="0"/>
              </a:defRPr>
            </a:lvl2pPr>
            <a:lvl3pPr marL="1143000" indent="-228600" defTabSz="381000" eaLnBrk="0" hangingPunct="0">
              <a:defRPr>
                <a:solidFill>
                  <a:schemeClr val="tx1"/>
                </a:solidFill>
                <a:latin typeface="Arial" panose="020B0604020202020204" pitchFamily="34" charset="0"/>
              </a:defRPr>
            </a:lvl3pPr>
            <a:lvl4pPr marL="1600200" indent="-228600" defTabSz="381000" eaLnBrk="0" hangingPunct="0">
              <a:defRPr>
                <a:solidFill>
                  <a:schemeClr val="tx1"/>
                </a:solidFill>
                <a:latin typeface="Arial" panose="020B0604020202020204" pitchFamily="34" charset="0"/>
              </a:defRPr>
            </a:lvl4pPr>
            <a:lvl5pPr marL="2057400" indent="-228600" defTabSz="381000" eaLnBrk="0" hangingPunct="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2600" dirty="0">
                <a:solidFill>
                  <a:srgbClr val="FFFFFF"/>
                </a:solidFill>
                <a:latin typeface="Times New Roman" panose="02020603050405020304" pitchFamily="18" charset="0"/>
              </a:rPr>
              <a:t>1) I lack any faculty whereby to discover anything I clearly and distinctly perceive to be mistaken.</a:t>
            </a:r>
          </a:p>
          <a:p>
            <a:r>
              <a:rPr lang="en-US" altLang="en-US" sz="2600" dirty="0">
                <a:solidFill>
                  <a:srgbClr val="FFFFFF"/>
                </a:solidFill>
                <a:latin typeface="Times New Roman" panose="02020603050405020304" pitchFamily="18" charset="0"/>
              </a:rPr>
              <a:t>2) God would be a deceiver if, lacking such a faculty, my nature was in fact so defective that I tended inexorably to error and illusion.</a:t>
            </a:r>
          </a:p>
          <a:p>
            <a:r>
              <a:rPr lang="en-US" altLang="en-US" sz="2600" dirty="0">
                <a:solidFill>
                  <a:srgbClr val="FFFFFF"/>
                </a:solidFill>
                <a:latin typeface="Times New Roman" panose="02020603050405020304" pitchFamily="18" charset="0"/>
              </a:rPr>
              <a:t>3) By the conclusion of the proof that God is not a deceiver, it follows that it is impossible that I am by nature prone to error (i.e. the metaphysical doubt grounded on the malicious demon hypothesis is refuted).</a:t>
            </a:r>
          </a:p>
          <a:p>
            <a:r>
              <a:rPr lang="en-US" altLang="en-US" sz="2600">
                <a:solidFill>
                  <a:srgbClr val="FFFFFF"/>
                </a:solidFill>
                <a:latin typeface="Times New Roman" panose="02020603050405020304" pitchFamily="18" charset="0"/>
              </a:rPr>
              <a:t>4) Since the only ground I had for doubting things I clearly and </a:t>
            </a:r>
            <a:r>
              <a:rPr lang="en-US" altLang="en-US" sz="2600" smtClean="0">
                <a:solidFill>
                  <a:srgbClr val="FFFFFF"/>
                </a:solidFill>
                <a:latin typeface="Times New Roman" panose="02020603050405020304" pitchFamily="18" charset="0"/>
              </a:rPr>
              <a:t>distinctly </a:t>
            </a:r>
            <a:r>
              <a:rPr lang="en-US" altLang="en-US" sz="2600">
                <a:solidFill>
                  <a:srgbClr val="FFFFFF"/>
                </a:solidFill>
                <a:latin typeface="Times New Roman" panose="02020603050405020304" pitchFamily="18" charset="0"/>
              </a:rPr>
              <a:t>perceive (i.e. </a:t>
            </a:r>
            <a:r>
              <a:rPr lang="en-US" altLang="en-US" sz="2600" dirty="0">
                <a:solidFill>
                  <a:srgbClr val="FFFFFF"/>
                </a:solidFill>
                <a:latin typeface="Times New Roman" panose="02020603050405020304" pitchFamily="18" charset="0"/>
              </a:rPr>
              <a:t>intuitively and demonstratively apprehended propositions of logic, mathematics, and metaphysics) is now removed, it follows that everything I clearly and distinctly perceive is true.</a:t>
            </a:r>
          </a:p>
          <a:p>
            <a:endParaRPr lang="en-US" altLang="en-US" sz="2600" dirty="0">
              <a:solidFill>
                <a:srgbClr val="FFFFFF"/>
              </a:solidFill>
              <a:latin typeface="Times New Roman" panose="02020603050405020304" pitchFamily="18" charset="0"/>
            </a:endParaRPr>
          </a:p>
        </p:txBody>
      </p:sp>
    </p:spTree>
  </p:cSld>
  <p:clrMapOvr>
    <a:masterClrMapping/>
  </p:clrMapOvr>
  <p:transition advClick="0">
    <p:cover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BDC106F4-D037-4E85-8779-5BECE0BA3103}"/>
              </a:ext>
            </a:extLst>
          </p:cNvPr>
          <p:cNvSpPr>
            <a:spLocks noGrp="1" noChangeArrowheads="1"/>
          </p:cNvSpPr>
          <p:nvPr>
            <p:ph type="ctrTitle" idx="4294967295"/>
          </p:nvPr>
        </p:nvSpPr>
        <p:spPr bwMode="auto">
          <a:xfrm>
            <a:off x="228600" y="534988"/>
            <a:ext cx="8675688" cy="7651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000" b="1">
                <a:solidFill>
                  <a:srgbClr val="FFFFFF"/>
                </a:solidFill>
                <a:latin typeface="Times New Roman" panose="02020603050405020304" pitchFamily="18" charset="0"/>
              </a:rPr>
              <a:t>1st Proof that God is Not a Deceiver</a:t>
            </a:r>
          </a:p>
        </p:txBody>
      </p:sp>
      <p:sp>
        <p:nvSpPr>
          <p:cNvPr id="4099" name="Rectangle 3">
            <a:extLst>
              <a:ext uri="{FF2B5EF4-FFF2-40B4-BE49-F238E27FC236}">
                <a16:creationId xmlns:a16="http://schemas.microsoft.com/office/drawing/2014/main" id="{D9D7F469-998E-41B4-B64D-83037C644BFF}"/>
              </a:ext>
            </a:extLst>
          </p:cNvPr>
          <p:cNvSpPr>
            <a:spLocks noChangeArrowheads="1"/>
          </p:cNvSpPr>
          <p:nvPr/>
        </p:nvSpPr>
        <p:spPr bwMode="auto">
          <a:xfrm>
            <a:off x="250825" y="1254125"/>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4100" name="Freeform 4">
            <a:extLst>
              <a:ext uri="{FF2B5EF4-FFF2-40B4-BE49-F238E27FC236}">
                <a16:creationId xmlns:a16="http://schemas.microsoft.com/office/drawing/2014/main" id="{454EB9C1-F863-4D38-A3FC-226DE2B10852}"/>
              </a:ext>
            </a:extLst>
          </p:cNvPr>
          <p:cNvSpPr>
            <a:spLocks noChangeArrowheads="1"/>
          </p:cNvSpPr>
          <p:nvPr/>
        </p:nvSpPr>
        <p:spPr bwMode="auto">
          <a:xfrm>
            <a:off x="228600" y="1230313"/>
            <a:ext cx="8675688" cy="69850"/>
          </a:xfrm>
          <a:custGeom>
            <a:avLst/>
            <a:gdLst>
              <a:gd name="T0" fmla="*/ 0 w 5465"/>
              <a:gd name="T1" fmla="*/ 44 h 44"/>
              <a:gd name="T2" fmla="*/ 5465 w 5465"/>
              <a:gd name="T3" fmla="*/ 44 h 44"/>
              <a:gd name="T4" fmla="*/ 5465 w 5465"/>
              <a:gd name="T5" fmla="*/ 0 h 44"/>
              <a:gd name="T6" fmla="*/ 5450 w 5465"/>
              <a:gd name="T7" fmla="*/ 15 h 44"/>
              <a:gd name="T8" fmla="*/ 5450 w 5465"/>
              <a:gd name="T9" fmla="*/ 29 h 44"/>
              <a:gd name="T10" fmla="*/ 14 w 5465"/>
              <a:gd name="T11" fmla="*/ 29 h 44"/>
              <a:gd name="T12" fmla="*/ 0 w 5465"/>
              <a:gd name="T13" fmla="*/ 44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1" name="Freeform 5">
            <a:extLst>
              <a:ext uri="{FF2B5EF4-FFF2-40B4-BE49-F238E27FC236}">
                <a16:creationId xmlns:a16="http://schemas.microsoft.com/office/drawing/2014/main" id="{08426080-F935-41C3-858D-EDB9DED241F5}"/>
              </a:ext>
            </a:extLst>
          </p:cNvPr>
          <p:cNvSpPr>
            <a:spLocks noChangeArrowheads="1"/>
          </p:cNvSpPr>
          <p:nvPr/>
        </p:nvSpPr>
        <p:spPr bwMode="auto">
          <a:xfrm>
            <a:off x="228600" y="1230313"/>
            <a:ext cx="8675688" cy="69850"/>
          </a:xfrm>
          <a:custGeom>
            <a:avLst/>
            <a:gdLst>
              <a:gd name="T0" fmla="*/ 0 w 5465"/>
              <a:gd name="T1" fmla="*/ 44 h 44"/>
              <a:gd name="T2" fmla="*/ 0 w 5465"/>
              <a:gd name="T3" fmla="*/ 0 h 44"/>
              <a:gd name="T4" fmla="*/ 5465 w 5465"/>
              <a:gd name="T5" fmla="*/ 0 h 44"/>
              <a:gd name="T6" fmla="*/ 5450 w 5465"/>
              <a:gd name="T7" fmla="*/ 15 h 44"/>
              <a:gd name="T8" fmla="*/ 14 w 5465"/>
              <a:gd name="T9" fmla="*/ 15 h 44"/>
              <a:gd name="T10" fmla="*/ 14 w 5465"/>
              <a:gd name="T11" fmla="*/ 29 h 44"/>
              <a:gd name="T12" fmla="*/ 0 w 5465"/>
              <a:gd name="T13" fmla="*/ 44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4">
                <a:moveTo>
                  <a:pt x="0" y="44"/>
                </a:moveTo>
                <a:lnTo>
                  <a:pt x="0" y="0"/>
                </a:lnTo>
                <a:lnTo>
                  <a:pt x="5465" y="0"/>
                </a:lnTo>
                <a:lnTo>
                  <a:pt x="5450" y="15"/>
                </a:lnTo>
                <a:lnTo>
                  <a:pt x="14" y="15"/>
                </a:lnTo>
                <a:lnTo>
                  <a:pt x="14" y="29"/>
                </a:lnTo>
                <a:lnTo>
                  <a:pt x="0" y="44"/>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4102" name="Rectangle 6">
            <a:extLst>
              <a:ext uri="{FF2B5EF4-FFF2-40B4-BE49-F238E27FC236}">
                <a16:creationId xmlns:a16="http://schemas.microsoft.com/office/drawing/2014/main" id="{ABA8A181-F119-4001-90CD-93C126B737E0}"/>
              </a:ext>
            </a:extLst>
          </p:cNvPr>
          <p:cNvSpPr>
            <a:spLocks noGrp="1" noChangeArrowheads="1"/>
          </p:cNvSpPr>
          <p:nvPr>
            <p:ph type="subTitle" idx="4294967295"/>
          </p:nvPr>
        </p:nvSpPr>
        <p:spPr bwMode="auto">
          <a:xfrm>
            <a:off x="227013" y="1420813"/>
            <a:ext cx="8678862" cy="9461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defTabSz="381000">
              <a:spcBef>
                <a:spcPct val="0"/>
              </a:spcBef>
              <a:buFontTx/>
              <a:buNone/>
            </a:pPr>
            <a:r>
              <a:rPr lang="en-US" altLang="en-US">
                <a:solidFill>
                  <a:srgbClr val="FFFFFF"/>
                </a:solidFill>
                <a:latin typeface="Times New Roman" panose="02020603050405020304" pitchFamily="18" charset="0"/>
              </a:rPr>
              <a:t>1. The will to deceive is evidence of malice or             weakness on the part of the deceiver.</a:t>
            </a:r>
          </a:p>
        </p:txBody>
      </p:sp>
      <p:sp>
        <p:nvSpPr>
          <p:cNvPr id="4103" name="Text Box 7">
            <a:extLst>
              <a:ext uri="{FF2B5EF4-FFF2-40B4-BE49-F238E27FC236}">
                <a16:creationId xmlns:a16="http://schemas.microsoft.com/office/drawing/2014/main" id="{8BA68D52-327F-4377-91D6-610407867898}"/>
              </a:ext>
            </a:extLst>
          </p:cNvPr>
          <p:cNvSpPr txBox="1">
            <a:spLocks noChangeArrowheads="1"/>
          </p:cNvSpPr>
          <p:nvPr/>
        </p:nvSpPr>
        <p:spPr bwMode="auto">
          <a:xfrm>
            <a:off x="228600" y="2382838"/>
            <a:ext cx="8675688" cy="318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eaLnBrk="0" hangingPunct="0">
              <a:defRPr>
                <a:solidFill>
                  <a:schemeClr val="tx1"/>
                </a:solidFill>
                <a:latin typeface="Arial" panose="020B0604020202020204" pitchFamily="34" charset="0"/>
              </a:defRPr>
            </a:lvl1pPr>
            <a:lvl2pPr marL="742950" indent="-285750" defTabSz="381000" eaLnBrk="0" hangingPunct="0">
              <a:defRPr>
                <a:solidFill>
                  <a:schemeClr val="tx1"/>
                </a:solidFill>
                <a:latin typeface="Arial" panose="020B0604020202020204" pitchFamily="34" charset="0"/>
              </a:defRPr>
            </a:lvl2pPr>
            <a:lvl3pPr marL="1143000" indent="-228600" defTabSz="381000" eaLnBrk="0" hangingPunct="0">
              <a:defRPr>
                <a:solidFill>
                  <a:schemeClr val="tx1"/>
                </a:solidFill>
                <a:latin typeface="Arial" panose="020B0604020202020204" pitchFamily="34" charset="0"/>
              </a:defRPr>
            </a:lvl3pPr>
            <a:lvl4pPr marL="1600200" indent="-228600" defTabSz="381000" eaLnBrk="0" hangingPunct="0">
              <a:defRPr>
                <a:solidFill>
                  <a:schemeClr val="tx1"/>
                </a:solidFill>
                <a:latin typeface="Arial" panose="020B0604020202020204" pitchFamily="34" charset="0"/>
              </a:defRPr>
            </a:lvl4pPr>
            <a:lvl5pPr marL="2057400" indent="-228600" defTabSz="381000" eaLnBrk="0" hangingPunct="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a:solidFill>
                  <a:srgbClr val="FFFFFF"/>
                </a:solidFill>
                <a:latin typeface="Times New Roman" panose="02020603050405020304" pitchFamily="18" charset="0"/>
              </a:rPr>
              <a:t>2. Malice or weakness are imperfections (are bad-       making, not good-making).</a:t>
            </a:r>
          </a:p>
          <a:p>
            <a:r>
              <a:rPr lang="en-US" altLang="en-US" sz="3200">
                <a:solidFill>
                  <a:srgbClr val="FFFFFF"/>
                </a:solidFill>
                <a:latin typeface="Times New Roman" panose="02020603050405020304" pitchFamily="18" charset="0"/>
              </a:rPr>
              <a:t>3. Therefore, any deceiver is imperfect.</a:t>
            </a:r>
          </a:p>
          <a:p>
            <a:r>
              <a:rPr lang="en-US" altLang="en-US" sz="3200">
                <a:solidFill>
                  <a:srgbClr val="FFFFFF"/>
                </a:solidFill>
                <a:latin typeface="Times New Roman" panose="02020603050405020304" pitchFamily="18" charset="0"/>
              </a:rPr>
              <a:t>4. God is maximally perfect (has no                              imperfections).</a:t>
            </a:r>
          </a:p>
          <a:p>
            <a:r>
              <a:rPr lang="en-US" altLang="en-US" sz="3200">
                <a:solidFill>
                  <a:srgbClr val="FFFFFF"/>
                </a:solidFill>
                <a:latin typeface="Times New Roman" panose="02020603050405020304" pitchFamily="18" charset="0"/>
              </a:rPr>
              <a:t>∴  God is not a deceiver.</a:t>
            </a:r>
          </a:p>
        </p:txBody>
      </p:sp>
    </p:spTree>
  </p:cSld>
  <p:clrMapOvr>
    <a:masterClrMapping/>
  </p:clrMapOvr>
  <p:transition advClick="0">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99285B0-0C35-4932-9071-90C85E7C7EE9}"/>
              </a:ext>
            </a:extLst>
          </p:cNvPr>
          <p:cNvSpPr>
            <a:spLocks noGrp="1" noChangeArrowheads="1"/>
          </p:cNvSpPr>
          <p:nvPr>
            <p:ph type="ctrTitle" idx="4294967295"/>
          </p:nvPr>
        </p:nvSpPr>
        <p:spPr bwMode="auto">
          <a:xfrm>
            <a:off x="228600" y="534988"/>
            <a:ext cx="8675688" cy="7667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000" b="1">
                <a:solidFill>
                  <a:srgbClr val="FFFFFF"/>
                </a:solidFill>
                <a:latin typeface="Times New Roman" panose="02020603050405020304" pitchFamily="18" charset="0"/>
              </a:rPr>
              <a:t>Consequences of the 1st Proof</a:t>
            </a:r>
          </a:p>
        </p:txBody>
      </p:sp>
      <p:sp>
        <p:nvSpPr>
          <p:cNvPr id="5123" name="Rectangle 3">
            <a:extLst>
              <a:ext uri="{FF2B5EF4-FFF2-40B4-BE49-F238E27FC236}">
                <a16:creationId xmlns:a16="http://schemas.microsoft.com/office/drawing/2014/main" id="{4F7E8AFC-D50C-4FFA-8A48-FA97ABE055FB}"/>
              </a:ext>
            </a:extLst>
          </p:cNvPr>
          <p:cNvSpPr>
            <a:spLocks noChangeArrowheads="1"/>
          </p:cNvSpPr>
          <p:nvPr/>
        </p:nvSpPr>
        <p:spPr bwMode="auto">
          <a:xfrm>
            <a:off x="250825" y="1255713"/>
            <a:ext cx="8629650" cy="20637"/>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5124" name="Freeform 4">
            <a:extLst>
              <a:ext uri="{FF2B5EF4-FFF2-40B4-BE49-F238E27FC236}">
                <a16:creationId xmlns:a16="http://schemas.microsoft.com/office/drawing/2014/main" id="{6F923650-6408-4875-BB1A-0E9351539C5C}"/>
              </a:ext>
            </a:extLst>
          </p:cNvPr>
          <p:cNvSpPr>
            <a:spLocks noChangeArrowheads="1"/>
          </p:cNvSpPr>
          <p:nvPr/>
        </p:nvSpPr>
        <p:spPr bwMode="auto">
          <a:xfrm>
            <a:off x="228600" y="1231900"/>
            <a:ext cx="8675688" cy="68263"/>
          </a:xfrm>
          <a:custGeom>
            <a:avLst/>
            <a:gdLst>
              <a:gd name="T0" fmla="*/ 0 w 5465"/>
              <a:gd name="T1" fmla="*/ 43 h 43"/>
              <a:gd name="T2" fmla="*/ 5465 w 5465"/>
              <a:gd name="T3" fmla="*/ 43 h 43"/>
              <a:gd name="T4" fmla="*/ 5465 w 5465"/>
              <a:gd name="T5" fmla="*/ 0 h 43"/>
              <a:gd name="T6" fmla="*/ 5450 w 5465"/>
              <a:gd name="T7" fmla="*/ 15 h 43"/>
              <a:gd name="T8" fmla="*/ 5450 w 5465"/>
              <a:gd name="T9" fmla="*/ 28 h 43"/>
              <a:gd name="T10" fmla="*/ 14 w 5465"/>
              <a:gd name="T11" fmla="*/ 28 h 43"/>
              <a:gd name="T12" fmla="*/ 0 w 5465"/>
              <a:gd name="T13" fmla="*/ 43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5"/>
                </a:lnTo>
                <a:lnTo>
                  <a:pt x="5450" y="28"/>
                </a:lnTo>
                <a:lnTo>
                  <a:pt x="14" y="28"/>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5" name="Freeform 5">
            <a:extLst>
              <a:ext uri="{FF2B5EF4-FFF2-40B4-BE49-F238E27FC236}">
                <a16:creationId xmlns:a16="http://schemas.microsoft.com/office/drawing/2014/main" id="{4C9F4941-1AED-4C96-AA84-1577D51CF4D9}"/>
              </a:ext>
            </a:extLst>
          </p:cNvPr>
          <p:cNvSpPr>
            <a:spLocks noChangeArrowheads="1"/>
          </p:cNvSpPr>
          <p:nvPr/>
        </p:nvSpPr>
        <p:spPr bwMode="auto">
          <a:xfrm>
            <a:off x="228600" y="1231900"/>
            <a:ext cx="8675688" cy="68263"/>
          </a:xfrm>
          <a:custGeom>
            <a:avLst/>
            <a:gdLst>
              <a:gd name="T0" fmla="*/ 0 w 5465"/>
              <a:gd name="T1" fmla="*/ 43 h 43"/>
              <a:gd name="T2" fmla="*/ 0 w 5465"/>
              <a:gd name="T3" fmla="*/ 0 h 43"/>
              <a:gd name="T4" fmla="*/ 5465 w 5465"/>
              <a:gd name="T5" fmla="*/ 0 h 43"/>
              <a:gd name="T6" fmla="*/ 5450 w 5465"/>
              <a:gd name="T7" fmla="*/ 15 h 43"/>
              <a:gd name="T8" fmla="*/ 14 w 5465"/>
              <a:gd name="T9" fmla="*/ 15 h 43"/>
              <a:gd name="T10" fmla="*/ 14 w 5465"/>
              <a:gd name="T11" fmla="*/ 28 h 43"/>
              <a:gd name="T12" fmla="*/ 0 w 5465"/>
              <a:gd name="T13" fmla="*/ 43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5"/>
                </a:lnTo>
                <a:lnTo>
                  <a:pt x="14" y="15"/>
                </a:lnTo>
                <a:lnTo>
                  <a:pt x="14" y="28"/>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126" name="Rectangle 6">
            <a:extLst>
              <a:ext uri="{FF2B5EF4-FFF2-40B4-BE49-F238E27FC236}">
                <a16:creationId xmlns:a16="http://schemas.microsoft.com/office/drawing/2014/main" id="{FD43270D-D4CC-43FC-BF23-23784BFDDA3E}"/>
              </a:ext>
            </a:extLst>
          </p:cNvPr>
          <p:cNvSpPr>
            <a:spLocks noGrp="1" noChangeArrowheads="1"/>
          </p:cNvSpPr>
          <p:nvPr>
            <p:ph type="subTitle" idx="4294967295"/>
          </p:nvPr>
        </p:nvSpPr>
        <p:spPr bwMode="auto">
          <a:xfrm>
            <a:off x="227013" y="1420813"/>
            <a:ext cx="8678862" cy="4079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defTabSz="381000">
              <a:spcBef>
                <a:spcPct val="0"/>
              </a:spcBef>
              <a:buFontTx/>
              <a:buNone/>
            </a:pPr>
            <a:r>
              <a:rPr lang="en-US" altLang="en-US" sz="2500">
                <a:solidFill>
                  <a:srgbClr val="FFFFFF"/>
                </a:solidFill>
                <a:latin typeface="Times New Roman" panose="02020603050405020304" pitchFamily="18" charset="0"/>
              </a:rPr>
              <a:t>The First Problem of Error: The “Overproduction” Problem</a:t>
            </a:r>
          </a:p>
        </p:txBody>
      </p:sp>
      <p:sp>
        <p:nvSpPr>
          <p:cNvPr id="5127" name="Text Box 7">
            <a:extLst>
              <a:ext uri="{FF2B5EF4-FFF2-40B4-BE49-F238E27FC236}">
                <a16:creationId xmlns:a16="http://schemas.microsoft.com/office/drawing/2014/main" id="{A894CC4C-3089-4CF5-A549-85527DA7B9A0}"/>
              </a:ext>
            </a:extLst>
          </p:cNvPr>
          <p:cNvSpPr txBox="1">
            <a:spLocks noChangeArrowheads="1"/>
          </p:cNvSpPr>
          <p:nvPr/>
        </p:nvSpPr>
        <p:spPr bwMode="auto">
          <a:xfrm>
            <a:off x="168275" y="2114550"/>
            <a:ext cx="8677275" cy="301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eaLnBrk="0" hangingPunct="0">
              <a:defRPr>
                <a:solidFill>
                  <a:schemeClr val="tx1"/>
                </a:solidFill>
                <a:latin typeface="Arial" panose="020B0604020202020204" pitchFamily="34" charset="0"/>
              </a:defRPr>
            </a:lvl1pPr>
            <a:lvl2pPr marL="742950" indent="-285750" defTabSz="381000" eaLnBrk="0" hangingPunct="0">
              <a:defRPr>
                <a:solidFill>
                  <a:schemeClr val="tx1"/>
                </a:solidFill>
                <a:latin typeface="Arial" panose="020B0604020202020204" pitchFamily="34" charset="0"/>
              </a:defRPr>
            </a:lvl2pPr>
            <a:lvl3pPr marL="1143000" indent="-228600" defTabSz="381000" eaLnBrk="0" hangingPunct="0">
              <a:defRPr>
                <a:solidFill>
                  <a:schemeClr val="tx1"/>
                </a:solidFill>
                <a:latin typeface="Arial" panose="020B0604020202020204" pitchFamily="34" charset="0"/>
              </a:defRPr>
            </a:lvl3pPr>
            <a:lvl4pPr marL="1600200" indent="-228600" defTabSz="381000" eaLnBrk="0" hangingPunct="0">
              <a:defRPr>
                <a:solidFill>
                  <a:schemeClr val="tx1"/>
                </a:solidFill>
                <a:latin typeface="Arial" panose="020B0604020202020204" pitchFamily="34" charset="0"/>
              </a:defRPr>
            </a:lvl4pPr>
            <a:lvl5pPr marL="2057400" indent="-228600" defTabSz="381000" eaLnBrk="0" hangingPunct="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a:solidFill>
                  <a:srgbClr val="FFFFFF"/>
                </a:solidFill>
                <a:latin typeface="Times New Roman" panose="02020603050405020304" pitchFamily="18" charset="0"/>
              </a:rPr>
              <a:t>Given what has already been established, i.e., that i) God exists, and ii) God created my faculty of judgment, and iii) is not a deceiver, I should never make errors in judgment.</a:t>
            </a:r>
          </a:p>
          <a:p>
            <a:r>
              <a:rPr lang="en-US" altLang="en-US" sz="3200">
                <a:solidFill>
                  <a:srgbClr val="FFFFFF"/>
                </a:solidFill>
                <a:latin typeface="Times New Roman" panose="02020603050405020304" pitchFamily="18" charset="0"/>
              </a:rPr>
              <a:t>But I do.</a:t>
            </a:r>
          </a:p>
          <a:p>
            <a:r>
              <a:rPr lang="en-US" altLang="en-US" sz="3200">
                <a:solidFill>
                  <a:srgbClr val="FFFFFF"/>
                </a:solidFill>
                <a:latin typeface="Times New Roman" panose="02020603050405020304" pitchFamily="18" charset="0"/>
              </a:rPr>
              <a:t>Therefore, the proof proves too much.</a:t>
            </a:r>
          </a:p>
        </p:txBody>
      </p:sp>
    </p:spTree>
  </p:cSld>
  <p:clrMapOvr>
    <a:masterClrMapping/>
  </p:clrMapOvr>
  <p:transition advClick="0">
    <p:cover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BF9E60D-14E3-47B7-9FEB-27776E40F51D}"/>
              </a:ext>
            </a:extLst>
          </p:cNvPr>
          <p:cNvSpPr>
            <a:spLocks noGrp="1" noChangeArrowheads="1"/>
          </p:cNvSpPr>
          <p:nvPr>
            <p:ph type="ctrTitle" idx="4294967295"/>
          </p:nvPr>
        </p:nvSpPr>
        <p:spPr bwMode="auto">
          <a:xfrm>
            <a:off x="228600" y="0"/>
            <a:ext cx="8675688" cy="13128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000" b="1">
                <a:solidFill>
                  <a:srgbClr val="FFFFFF"/>
                </a:solidFill>
                <a:latin typeface="Times New Roman" panose="02020603050405020304" pitchFamily="18" charset="0"/>
              </a:rPr>
              <a:t>Revised Proof that removes Overproduction Problem</a:t>
            </a:r>
          </a:p>
        </p:txBody>
      </p:sp>
      <p:sp>
        <p:nvSpPr>
          <p:cNvPr id="6147" name="Rectangle 3">
            <a:extLst>
              <a:ext uri="{FF2B5EF4-FFF2-40B4-BE49-F238E27FC236}">
                <a16:creationId xmlns:a16="http://schemas.microsoft.com/office/drawing/2014/main" id="{67C2456E-4387-4E06-8174-F671A1EE040D}"/>
              </a:ext>
            </a:extLst>
          </p:cNvPr>
          <p:cNvSpPr>
            <a:spLocks noChangeArrowheads="1"/>
          </p:cNvSpPr>
          <p:nvPr/>
        </p:nvSpPr>
        <p:spPr bwMode="auto">
          <a:xfrm>
            <a:off x="250825" y="1266825"/>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6148" name="Freeform 4">
            <a:extLst>
              <a:ext uri="{FF2B5EF4-FFF2-40B4-BE49-F238E27FC236}">
                <a16:creationId xmlns:a16="http://schemas.microsoft.com/office/drawing/2014/main" id="{E7675C91-9041-4480-9CE9-5F6AE7FF84C5}"/>
              </a:ext>
            </a:extLst>
          </p:cNvPr>
          <p:cNvSpPr>
            <a:spLocks noChangeArrowheads="1"/>
          </p:cNvSpPr>
          <p:nvPr/>
        </p:nvSpPr>
        <p:spPr bwMode="auto">
          <a:xfrm>
            <a:off x="228600" y="1243013"/>
            <a:ext cx="8675688" cy="69850"/>
          </a:xfrm>
          <a:custGeom>
            <a:avLst/>
            <a:gdLst>
              <a:gd name="T0" fmla="*/ 0 w 5465"/>
              <a:gd name="T1" fmla="*/ 44 h 44"/>
              <a:gd name="T2" fmla="*/ 5465 w 5465"/>
              <a:gd name="T3" fmla="*/ 44 h 44"/>
              <a:gd name="T4" fmla="*/ 5465 w 5465"/>
              <a:gd name="T5" fmla="*/ 0 h 44"/>
              <a:gd name="T6" fmla="*/ 5450 w 5465"/>
              <a:gd name="T7" fmla="*/ 15 h 44"/>
              <a:gd name="T8" fmla="*/ 5450 w 5465"/>
              <a:gd name="T9" fmla="*/ 29 h 44"/>
              <a:gd name="T10" fmla="*/ 14 w 5465"/>
              <a:gd name="T11" fmla="*/ 29 h 44"/>
              <a:gd name="T12" fmla="*/ 0 w 5465"/>
              <a:gd name="T13" fmla="*/ 44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4">
                <a:moveTo>
                  <a:pt x="0" y="44"/>
                </a:moveTo>
                <a:lnTo>
                  <a:pt x="5465" y="44"/>
                </a:lnTo>
                <a:lnTo>
                  <a:pt x="5465" y="0"/>
                </a:lnTo>
                <a:lnTo>
                  <a:pt x="5450" y="15"/>
                </a:lnTo>
                <a:lnTo>
                  <a:pt x="5450" y="29"/>
                </a:lnTo>
                <a:lnTo>
                  <a:pt x="14" y="29"/>
                </a:lnTo>
                <a:lnTo>
                  <a:pt x="0" y="44"/>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49" name="Freeform 5">
            <a:extLst>
              <a:ext uri="{FF2B5EF4-FFF2-40B4-BE49-F238E27FC236}">
                <a16:creationId xmlns:a16="http://schemas.microsoft.com/office/drawing/2014/main" id="{CCBDDAAE-4252-4D31-889D-C44BDB995196}"/>
              </a:ext>
            </a:extLst>
          </p:cNvPr>
          <p:cNvSpPr>
            <a:spLocks noChangeArrowheads="1"/>
          </p:cNvSpPr>
          <p:nvPr/>
        </p:nvSpPr>
        <p:spPr bwMode="auto">
          <a:xfrm>
            <a:off x="228600" y="1243013"/>
            <a:ext cx="8675688" cy="69850"/>
          </a:xfrm>
          <a:custGeom>
            <a:avLst/>
            <a:gdLst>
              <a:gd name="T0" fmla="*/ 0 w 5465"/>
              <a:gd name="T1" fmla="*/ 44 h 44"/>
              <a:gd name="T2" fmla="*/ 0 w 5465"/>
              <a:gd name="T3" fmla="*/ 0 h 44"/>
              <a:gd name="T4" fmla="*/ 5465 w 5465"/>
              <a:gd name="T5" fmla="*/ 0 h 44"/>
              <a:gd name="T6" fmla="*/ 5450 w 5465"/>
              <a:gd name="T7" fmla="*/ 15 h 44"/>
              <a:gd name="T8" fmla="*/ 14 w 5465"/>
              <a:gd name="T9" fmla="*/ 15 h 44"/>
              <a:gd name="T10" fmla="*/ 14 w 5465"/>
              <a:gd name="T11" fmla="*/ 29 h 44"/>
              <a:gd name="T12" fmla="*/ 0 w 5465"/>
              <a:gd name="T13" fmla="*/ 44 h 4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4">
                <a:moveTo>
                  <a:pt x="0" y="44"/>
                </a:moveTo>
                <a:lnTo>
                  <a:pt x="0" y="0"/>
                </a:lnTo>
                <a:lnTo>
                  <a:pt x="5465" y="0"/>
                </a:lnTo>
                <a:lnTo>
                  <a:pt x="5450" y="15"/>
                </a:lnTo>
                <a:lnTo>
                  <a:pt x="14" y="15"/>
                </a:lnTo>
                <a:lnTo>
                  <a:pt x="14" y="29"/>
                </a:lnTo>
                <a:lnTo>
                  <a:pt x="0" y="44"/>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150" name="Rectangle 6">
            <a:extLst>
              <a:ext uri="{FF2B5EF4-FFF2-40B4-BE49-F238E27FC236}">
                <a16:creationId xmlns:a16="http://schemas.microsoft.com/office/drawing/2014/main" id="{F22052AE-69F2-489B-A1F6-98DFE53E54F6}"/>
              </a:ext>
            </a:extLst>
          </p:cNvPr>
          <p:cNvSpPr>
            <a:spLocks noGrp="1" noChangeArrowheads="1"/>
          </p:cNvSpPr>
          <p:nvPr>
            <p:ph type="subTitle" idx="4294967295"/>
          </p:nvPr>
        </p:nvSpPr>
        <p:spPr bwMode="auto">
          <a:xfrm>
            <a:off x="514350" y="1371600"/>
            <a:ext cx="8677275" cy="1382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defTabSz="381000">
              <a:spcBef>
                <a:spcPct val="0"/>
              </a:spcBef>
              <a:buFontTx/>
              <a:buNone/>
            </a:pPr>
            <a:r>
              <a:rPr lang="en-US" altLang="en-US">
                <a:solidFill>
                  <a:srgbClr val="FFFFFF"/>
                </a:solidFill>
                <a:latin typeface="Times New Roman" panose="02020603050405020304" pitchFamily="18" charset="0"/>
              </a:rPr>
              <a:t>1) From the supreme being only being may flow          (non-being - nothingness - neither needs nor can      have a cause).</a:t>
            </a:r>
          </a:p>
        </p:txBody>
      </p:sp>
      <p:sp>
        <p:nvSpPr>
          <p:cNvPr id="6151" name="Text Box 7">
            <a:extLst>
              <a:ext uri="{FF2B5EF4-FFF2-40B4-BE49-F238E27FC236}">
                <a16:creationId xmlns:a16="http://schemas.microsoft.com/office/drawing/2014/main" id="{F49C572A-5EC3-44A7-B759-566566D3AB4A}"/>
              </a:ext>
            </a:extLst>
          </p:cNvPr>
          <p:cNvSpPr txBox="1">
            <a:spLocks noChangeArrowheads="1"/>
          </p:cNvSpPr>
          <p:nvPr/>
        </p:nvSpPr>
        <p:spPr bwMode="auto">
          <a:xfrm>
            <a:off x="514350" y="2744788"/>
            <a:ext cx="8678863" cy="361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eaLnBrk="0" hangingPunct="0">
              <a:defRPr>
                <a:solidFill>
                  <a:schemeClr val="tx1"/>
                </a:solidFill>
                <a:latin typeface="Arial" panose="020B0604020202020204" pitchFamily="34" charset="0"/>
              </a:defRPr>
            </a:lvl1pPr>
            <a:lvl2pPr marL="742950" indent="-285750" defTabSz="381000" eaLnBrk="0" hangingPunct="0">
              <a:defRPr>
                <a:solidFill>
                  <a:schemeClr val="tx1"/>
                </a:solidFill>
                <a:latin typeface="Arial" panose="020B0604020202020204" pitchFamily="34" charset="0"/>
              </a:defRPr>
            </a:lvl2pPr>
            <a:lvl3pPr marL="1143000" indent="-228600" defTabSz="381000" eaLnBrk="0" hangingPunct="0">
              <a:defRPr>
                <a:solidFill>
                  <a:schemeClr val="tx1"/>
                </a:solidFill>
                <a:latin typeface="Arial" panose="020B0604020202020204" pitchFamily="34" charset="0"/>
              </a:defRPr>
            </a:lvl3pPr>
            <a:lvl4pPr marL="1600200" indent="-228600" defTabSz="381000" eaLnBrk="0" hangingPunct="0">
              <a:defRPr>
                <a:solidFill>
                  <a:schemeClr val="tx1"/>
                </a:solidFill>
                <a:latin typeface="Arial" panose="020B0604020202020204" pitchFamily="34" charset="0"/>
              </a:defRPr>
            </a:lvl4pPr>
            <a:lvl5pPr marL="2057400" indent="-228600" defTabSz="381000" eaLnBrk="0" hangingPunct="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a:solidFill>
                  <a:srgbClr val="FFFFFF"/>
                </a:solidFill>
                <a:latin typeface="Times New Roman" panose="02020603050405020304" pitchFamily="18" charset="0"/>
              </a:rPr>
              <a:t>2) As finite and limited, creatures (created beings)       consist of non-being as well as being.</a:t>
            </a:r>
          </a:p>
          <a:p>
            <a:r>
              <a:rPr lang="en-US" altLang="en-US" sz="3200">
                <a:solidFill>
                  <a:srgbClr val="FFFFFF"/>
                </a:solidFill>
                <a:latin typeface="Times New Roman" panose="02020603050405020304" pitchFamily="18" charset="0"/>
              </a:rPr>
              <a:t>3) Only the being of creatures can derive from             God, not their non-being.</a:t>
            </a:r>
          </a:p>
          <a:p>
            <a:r>
              <a:rPr lang="en-US" altLang="en-US" sz="3200">
                <a:solidFill>
                  <a:srgbClr val="FFFFFF"/>
                </a:solidFill>
                <a:latin typeface="Times New Roman" panose="02020603050405020304" pitchFamily="18" charset="0"/>
              </a:rPr>
              <a:t>4) Truth is the being of knowledge, falsity                    (ignorance) its non-being.</a:t>
            </a:r>
          </a:p>
          <a:p>
            <a:endParaRPr lang="en-US" altLang="en-US" sz="3200">
              <a:solidFill>
                <a:srgbClr val="FFFFFF"/>
              </a:solidFill>
              <a:latin typeface="Times New Roman" panose="02020603050405020304" pitchFamily="18" charset="0"/>
            </a:endParaRPr>
          </a:p>
        </p:txBody>
      </p:sp>
    </p:spTree>
  </p:cSld>
  <p:clrMapOvr>
    <a:masterClrMapping/>
  </p:clrMapOvr>
  <p:transition advClick="0">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805CEBE-2E28-48B6-8C13-23BD6BB9EA5D}"/>
              </a:ext>
            </a:extLst>
          </p:cNvPr>
          <p:cNvSpPr>
            <a:spLocks noGrp="1" noChangeArrowheads="1"/>
          </p:cNvSpPr>
          <p:nvPr>
            <p:ph type="subTitle" idx="4294967295"/>
          </p:nvPr>
        </p:nvSpPr>
        <p:spPr bwMode="auto">
          <a:xfrm>
            <a:off x="400050" y="171450"/>
            <a:ext cx="8677275" cy="9445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defTabSz="381000">
              <a:spcBef>
                <a:spcPct val="0"/>
              </a:spcBef>
              <a:buFontTx/>
              <a:buNone/>
            </a:pPr>
            <a:r>
              <a:rPr lang="en-US" altLang="en-US" dirty="0">
                <a:solidFill>
                  <a:srgbClr val="FFFFFF"/>
                </a:solidFill>
                <a:latin typeface="Times New Roman" panose="02020603050405020304" pitchFamily="18" charset="0"/>
              </a:rPr>
              <a:t>5) Falsity can never flow from God, never be               caused by God.</a:t>
            </a:r>
          </a:p>
        </p:txBody>
      </p:sp>
      <p:sp>
        <p:nvSpPr>
          <p:cNvPr id="7171" name="Text Box 3">
            <a:extLst>
              <a:ext uri="{FF2B5EF4-FFF2-40B4-BE49-F238E27FC236}">
                <a16:creationId xmlns:a16="http://schemas.microsoft.com/office/drawing/2014/main" id="{C780BEE1-1EDE-41F2-841E-66191C7C08B2}"/>
              </a:ext>
            </a:extLst>
          </p:cNvPr>
          <p:cNvSpPr txBox="1">
            <a:spLocks noChangeArrowheads="1"/>
          </p:cNvSpPr>
          <p:nvPr/>
        </p:nvSpPr>
        <p:spPr bwMode="auto">
          <a:xfrm>
            <a:off x="392360" y="1143000"/>
            <a:ext cx="8669338" cy="3939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eaLnBrk="0" hangingPunct="0">
              <a:defRPr>
                <a:solidFill>
                  <a:schemeClr val="tx1"/>
                </a:solidFill>
                <a:latin typeface="Arial" panose="020B0604020202020204" pitchFamily="34" charset="0"/>
              </a:defRPr>
            </a:lvl1pPr>
            <a:lvl2pPr marL="742950" indent="-285750" defTabSz="381000" eaLnBrk="0" hangingPunct="0">
              <a:defRPr>
                <a:solidFill>
                  <a:schemeClr val="tx1"/>
                </a:solidFill>
                <a:latin typeface="Arial" panose="020B0604020202020204" pitchFamily="34" charset="0"/>
              </a:defRPr>
            </a:lvl2pPr>
            <a:lvl3pPr marL="1143000" indent="-228600" defTabSz="381000" eaLnBrk="0" hangingPunct="0">
              <a:defRPr>
                <a:solidFill>
                  <a:schemeClr val="tx1"/>
                </a:solidFill>
                <a:latin typeface="Arial" panose="020B0604020202020204" pitchFamily="34" charset="0"/>
              </a:defRPr>
            </a:lvl3pPr>
            <a:lvl4pPr marL="1600200" indent="-228600" defTabSz="381000" eaLnBrk="0" hangingPunct="0">
              <a:defRPr>
                <a:solidFill>
                  <a:schemeClr val="tx1"/>
                </a:solidFill>
                <a:latin typeface="Arial" panose="020B0604020202020204" pitchFamily="34" charset="0"/>
              </a:defRPr>
            </a:lvl4pPr>
            <a:lvl5pPr marL="2057400" indent="-228600" defTabSz="381000" eaLnBrk="0" hangingPunct="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dirty="0">
                <a:solidFill>
                  <a:srgbClr val="FFFFFF"/>
                </a:solidFill>
                <a:latin typeface="Times New Roman" panose="02020603050405020304" pitchFamily="18" charset="0"/>
              </a:rPr>
              <a:t>6) As the cause both of my essence and my                  existence, God cannot be the cause of my errors.</a:t>
            </a:r>
          </a:p>
          <a:p>
            <a:r>
              <a:rPr lang="en-US" altLang="en-US" sz="3200" dirty="0">
                <a:solidFill>
                  <a:srgbClr val="FFFFFF"/>
                </a:solidFill>
                <a:latin typeface="Times New Roman" panose="02020603050405020304" pitchFamily="18" charset="0"/>
              </a:rPr>
              <a:t>7) Therefore, God does not deceive me; and by            similar reasoning, we may clearly and distinctly       perceive that no being is ever deceived by God.</a:t>
            </a:r>
          </a:p>
          <a:p>
            <a:endParaRPr lang="en-US" altLang="en-US" sz="3200" dirty="0" smtClean="0">
              <a:solidFill>
                <a:srgbClr val="FFFFFF"/>
              </a:solidFill>
              <a:latin typeface="Times New Roman" panose="02020603050405020304" pitchFamily="18" charset="0"/>
            </a:endParaRPr>
          </a:p>
          <a:p>
            <a:r>
              <a:rPr lang="en-US" altLang="en-US" sz="3200" dirty="0" smtClean="0">
                <a:solidFill>
                  <a:srgbClr val="FFFFFF"/>
                </a:solidFill>
                <a:latin typeface="Times New Roman" panose="02020603050405020304" pitchFamily="18" charset="0"/>
              </a:rPr>
              <a:t>Notice</a:t>
            </a:r>
            <a:r>
              <a:rPr lang="en-US" altLang="en-US" sz="3200" dirty="0">
                <a:solidFill>
                  <a:srgbClr val="FFFFFF"/>
                </a:solidFill>
                <a:latin typeface="Times New Roman" panose="02020603050405020304" pitchFamily="18" charset="0"/>
              </a:rPr>
              <a:t>: #6 flatly denies what the overproduction problem asserts: that God is the cause of my errors</a:t>
            </a:r>
            <a:r>
              <a:rPr lang="en-US" altLang="en-US" sz="3200" dirty="0" smtClean="0">
                <a:solidFill>
                  <a:srgbClr val="FFFFFF"/>
                </a:solidFill>
                <a:latin typeface="Times New Roman" panose="02020603050405020304" pitchFamily="18" charset="0"/>
              </a:rPr>
              <a:t>.</a:t>
            </a:r>
            <a:endParaRPr lang="en-US" altLang="en-US" sz="3200" dirty="0">
              <a:solidFill>
                <a:srgbClr val="FFFFFF"/>
              </a:solidFill>
              <a:latin typeface="Times New Roman" panose="02020603050405020304" pitchFamily="18" charset="0"/>
            </a:endParaRPr>
          </a:p>
        </p:txBody>
      </p:sp>
    </p:spTree>
  </p:cSld>
  <p:clrMapOvr>
    <a:masterClrMapping/>
  </p:clrMapOvr>
  <p:transition advClick="0">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014BD9A7-24EB-42CD-809C-A255A9486E57}"/>
              </a:ext>
            </a:extLst>
          </p:cNvPr>
          <p:cNvSpPr>
            <a:spLocks noGrp="1" noChangeArrowheads="1"/>
          </p:cNvSpPr>
          <p:nvPr>
            <p:ph type="ctrTitle" idx="4294967295"/>
          </p:nvPr>
        </p:nvSpPr>
        <p:spPr bwMode="auto">
          <a:xfrm>
            <a:off x="228600" y="533400"/>
            <a:ext cx="8675688" cy="7651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381000"/>
            <a:r>
              <a:rPr lang="en-US" altLang="en-US" sz="4000" b="1">
                <a:solidFill>
                  <a:srgbClr val="FFFFFF"/>
                </a:solidFill>
                <a:latin typeface="Times New Roman" panose="02020603050405020304" pitchFamily="18" charset="0"/>
              </a:rPr>
              <a:t>The Second Problem of Error</a:t>
            </a:r>
          </a:p>
        </p:txBody>
      </p:sp>
      <p:sp>
        <p:nvSpPr>
          <p:cNvPr id="8195" name="Rectangle 3">
            <a:extLst>
              <a:ext uri="{FF2B5EF4-FFF2-40B4-BE49-F238E27FC236}">
                <a16:creationId xmlns:a16="http://schemas.microsoft.com/office/drawing/2014/main" id="{F05C44CD-763C-40BE-8B8E-EFD374E8EB63}"/>
              </a:ext>
            </a:extLst>
          </p:cNvPr>
          <p:cNvSpPr>
            <a:spLocks noChangeArrowheads="1"/>
          </p:cNvSpPr>
          <p:nvPr/>
        </p:nvSpPr>
        <p:spPr bwMode="auto">
          <a:xfrm>
            <a:off x="250825" y="1252538"/>
            <a:ext cx="8629650" cy="22225"/>
          </a:xfrm>
          <a:prstGeom prst="rect">
            <a:avLst/>
          </a:prstGeom>
          <a:solidFill>
            <a:srgbClr val="66B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8196" name="Freeform 4">
            <a:extLst>
              <a:ext uri="{FF2B5EF4-FFF2-40B4-BE49-F238E27FC236}">
                <a16:creationId xmlns:a16="http://schemas.microsoft.com/office/drawing/2014/main" id="{6641936A-C6B8-4DAB-9C08-84770ECB7E03}"/>
              </a:ext>
            </a:extLst>
          </p:cNvPr>
          <p:cNvSpPr>
            <a:spLocks noChangeArrowheads="1"/>
          </p:cNvSpPr>
          <p:nvPr/>
        </p:nvSpPr>
        <p:spPr bwMode="auto">
          <a:xfrm>
            <a:off x="228600" y="1228725"/>
            <a:ext cx="8675688" cy="68263"/>
          </a:xfrm>
          <a:custGeom>
            <a:avLst/>
            <a:gdLst>
              <a:gd name="T0" fmla="*/ 0 w 5465"/>
              <a:gd name="T1" fmla="*/ 43 h 43"/>
              <a:gd name="T2" fmla="*/ 5465 w 5465"/>
              <a:gd name="T3" fmla="*/ 43 h 43"/>
              <a:gd name="T4" fmla="*/ 5465 w 5465"/>
              <a:gd name="T5" fmla="*/ 0 h 43"/>
              <a:gd name="T6" fmla="*/ 5450 w 5465"/>
              <a:gd name="T7" fmla="*/ 15 h 43"/>
              <a:gd name="T8" fmla="*/ 5450 w 5465"/>
              <a:gd name="T9" fmla="*/ 29 h 43"/>
              <a:gd name="T10" fmla="*/ 14 w 5465"/>
              <a:gd name="T11" fmla="*/ 29 h 43"/>
              <a:gd name="T12" fmla="*/ 0 w 5465"/>
              <a:gd name="T13" fmla="*/ 43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5465" y="43"/>
                </a:lnTo>
                <a:lnTo>
                  <a:pt x="5465" y="0"/>
                </a:lnTo>
                <a:lnTo>
                  <a:pt x="5450" y="15"/>
                </a:lnTo>
                <a:lnTo>
                  <a:pt x="5450" y="29"/>
                </a:lnTo>
                <a:lnTo>
                  <a:pt x="14" y="29"/>
                </a:lnTo>
                <a:lnTo>
                  <a:pt x="0" y="43"/>
                </a:lnTo>
                <a:close/>
              </a:path>
            </a:pathLst>
          </a:custGeom>
          <a:solidFill>
            <a:srgbClr val="005CB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97" name="Freeform 5">
            <a:extLst>
              <a:ext uri="{FF2B5EF4-FFF2-40B4-BE49-F238E27FC236}">
                <a16:creationId xmlns:a16="http://schemas.microsoft.com/office/drawing/2014/main" id="{A7BA6745-9F9F-4D72-A542-07EF378BA5B0}"/>
              </a:ext>
            </a:extLst>
          </p:cNvPr>
          <p:cNvSpPr>
            <a:spLocks noChangeArrowheads="1"/>
          </p:cNvSpPr>
          <p:nvPr/>
        </p:nvSpPr>
        <p:spPr bwMode="auto">
          <a:xfrm>
            <a:off x="228600" y="1228725"/>
            <a:ext cx="8675688" cy="68263"/>
          </a:xfrm>
          <a:custGeom>
            <a:avLst/>
            <a:gdLst>
              <a:gd name="T0" fmla="*/ 0 w 5465"/>
              <a:gd name="T1" fmla="*/ 43 h 43"/>
              <a:gd name="T2" fmla="*/ 0 w 5465"/>
              <a:gd name="T3" fmla="*/ 0 h 43"/>
              <a:gd name="T4" fmla="*/ 5465 w 5465"/>
              <a:gd name="T5" fmla="*/ 0 h 43"/>
              <a:gd name="T6" fmla="*/ 5450 w 5465"/>
              <a:gd name="T7" fmla="*/ 15 h 43"/>
              <a:gd name="T8" fmla="*/ 14 w 5465"/>
              <a:gd name="T9" fmla="*/ 15 h 43"/>
              <a:gd name="T10" fmla="*/ 14 w 5465"/>
              <a:gd name="T11" fmla="*/ 29 h 43"/>
              <a:gd name="T12" fmla="*/ 0 w 5465"/>
              <a:gd name="T13" fmla="*/ 43 h 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465" h="43">
                <a:moveTo>
                  <a:pt x="0" y="43"/>
                </a:moveTo>
                <a:lnTo>
                  <a:pt x="0" y="0"/>
                </a:lnTo>
                <a:lnTo>
                  <a:pt x="5465" y="0"/>
                </a:lnTo>
                <a:lnTo>
                  <a:pt x="5450" y="15"/>
                </a:lnTo>
                <a:lnTo>
                  <a:pt x="14" y="15"/>
                </a:lnTo>
                <a:lnTo>
                  <a:pt x="14" y="29"/>
                </a:lnTo>
                <a:lnTo>
                  <a:pt x="0" y="43"/>
                </a:lnTo>
                <a:close/>
              </a:path>
            </a:pathLst>
          </a:custGeom>
          <a:solidFill>
            <a:srgbClr val="C1E1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198" name="Rectangle 6">
            <a:extLst>
              <a:ext uri="{FF2B5EF4-FFF2-40B4-BE49-F238E27FC236}">
                <a16:creationId xmlns:a16="http://schemas.microsoft.com/office/drawing/2014/main" id="{0AE398C8-106A-4BF7-94D2-0E9E0B61CCED}"/>
              </a:ext>
            </a:extLst>
          </p:cNvPr>
          <p:cNvSpPr>
            <a:spLocks noGrp="1" noChangeArrowheads="1"/>
          </p:cNvSpPr>
          <p:nvPr>
            <p:ph type="subTitle" idx="4294967295"/>
          </p:nvPr>
        </p:nvSpPr>
        <p:spPr bwMode="auto">
          <a:xfrm>
            <a:off x="227013" y="1420813"/>
            <a:ext cx="8678862" cy="7477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defTabSz="381000">
              <a:spcBef>
                <a:spcPct val="0"/>
              </a:spcBef>
              <a:buFontTx/>
              <a:buNone/>
            </a:pPr>
            <a:r>
              <a:rPr lang="en-US" altLang="en-US" sz="2500" dirty="0">
                <a:solidFill>
                  <a:srgbClr val="CCE6FF"/>
                </a:solidFill>
                <a:latin typeface="Times New Roman" panose="02020603050405020304" pitchFamily="18" charset="0"/>
              </a:rPr>
              <a:t>“Error is not a pure negation, but rather a privation or lack of some knowledge which somehow should be in me.” -- RD</a:t>
            </a:r>
          </a:p>
        </p:txBody>
      </p:sp>
      <p:sp>
        <p:nvSpPr>
          <p:cNvPr id="8199" name="Text Box 7">
            <a:extLst>
              <a:ext uri="{FF2B5EF4-FFF2-40B4-BE49-F238E27FC236}">
                <a16:creationId xmlns:a16="http://schemas.microsoft.com/office/drawing/2014/main" id="{A399BB48-8418-4764-A89E-39C64BA7E0CB}"/>
              </a:ext>
            </a:extLst>
          </p:cNvPr>
          <p:cNvSpPr txBox="1">
            <a:spLocks noChangeArrowheads="1"/>
          </p:cNvSpPr>
          <p:nvPr/>
        </p:nvSpPr>
        <p:spPr bwMode="auto">
          <a:xfrm>
            <a:off x="228600" y="2382838"/>
            <a:ext cx="8675688" cy="413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eaLnBrk="0" hangingPunct="0">
              <a:defRPr>
                <a:solidFill>
                  <a:schemeClr val="tx1"/>
                </a:solidFill>
                <a:latin typeface="Arial" panose="020B0604020202020204" pitchFamily="34" charset="0"/>
              </a:defRPr>
            </a:lvl1pPr>
            <a:lvl2pPr marL="742950" indent="-285750" defTabSz="381000" eaLnBrk="0" hangingPunct="0">
              <a:defRPr>
                <a:solidFill>
                  <a:schemeClr val="tx1"/>
                </a:solidFill>
                <a:latin typeface="Arial" panose="020B0604020202020204" pitchFamily="34" charset="0"/>
              </a:defRPr>
            </a:lvl2pPr>
            <a:lvl3pPr marL="1143000" indent="-228600" defTabSz="381000" eaLnBrk="0" hangingPunct="0">
              <a:defRPr>
                <a:solidFill>
                  <a:schemeClr val="tx1"/>
                </a:solidFill>
                <a:latin typeface="Arial" panose="020B0604020202020204" pitchFamily="34" charset="0"/>
              </a:defRPr>
            </a:lvl3pPr>
            <a:lvl4pPr marL="1600200" indent="-228600" defTabSz="381000" eaLnBrk="0" hangingPunct="0">
              <a:defRPr>
                <a:solidFill>
                  <a:schemeClr val="tx1"/>
                </a:solidFill>
                <a:latin typeface="Arial" panose="020B0604020202020204" pitchFamily="34" charset="0"/>
              </a:defRPr>
            </a:lvl4pPr>
            <a:lvl5pPr marL="2057400" indent="-228600" defTabSz="381000" eaLnBrk="0" hangingPunct="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a:solidFill>
                  <a:srgbClr val="FFFFFF"/>
                </a:solidFill>
                <a:latin typeface="Times New Roman" panose="02020603050405020304" pitchFamily="18" charset="0"/>
              </a:rPr>
              <a:t>Descartes’ worry: if errors in judgment are privations, then God, while not responsible for </a:t>
            </a:r>
            <a:r>
              <a:rPr lang="en-US" altLang="en-US" sz="3200" i="1">
                <a:solidFill>
                  <a:srgbClr val="FFFFFF"/>
                </a:solidFill>
                <a:latin typeface="Times New Roman" panose="02020603050405020304" pitchFamily="18" charset="0"/>
              </a:rPr>
              <a:t>creating these errors</a:t>
            </a:r>
            <a:r>
              <a:rPr lang="en-US" altLang="en-US" sz="3200">
                <a:solidFill>
                  <a:srgbClr val="FFFFFF"/>
                </a:solidFill>
                <a:latin typeface="Times New Roman" panose="02020603050405020304" pitchFamily="18" charset="0"/>
              </a:rPr>
              <a:t>, seems nonetheless responsible for a failure to give me some knowledge I could have had, and thus has given me an </a:t>
            </a:r>
            <a:r>
              <a:rPr lang="en-US" altLang="en-US" sz="3200" i="1">
                <a:solidFill>
                  <a:srgbClr val="FFFFFF"/>
                </a:solidFill>
                <a:latin typeface="Times New Roman" panose="02020603050405020304" pitchFamily="18" charset="0"/>
              </a:rPr>
              <a:t>imperfect faculty of judgment</a:t>
            </a:r>
            <a:r>
              <a:rPr lang="en-US" altLang="en-US" sz="3200">
                <a:solidFill>
                  <a:srgbClr val="FFFFFF"/>
                </a:solidFill>
                <a:latin typeface="Times New Roman" panose="02020603050405020304" pitchFamily="18" charset="0"/>
              </a:rPr>
              <a:t>.</a:t>
            </a:r>
          </a:p>
          <a:p>
            <a:endParaRPr lang="en-US" altLang="en-US" sz="3200">
              <a:solidFill>
                <a:srgbClr val="FFFFFF"/>
              </a:solidFill>
              <a:latin typeface="Times New Roman" panose="02020603050405020304" pitchFamily="18" charset="0"/>
            </a:endParaRPr>
          </a:p>
          <a:p>
            <a:r>
              <a:rPr lang="en-US" altLang="en-US" sz="3200">
                <a:solidFill>
                  <a:srgbClr val="FFFFFF"/>
                </a:solidFill>
                <a:latin typeface="Times New Roman" panose="02020603050405020304" pitchFamily="18" charset="0"/>
              </a:rPr>
              <a:t>Why this is a problem: because God, being perfect, cannot create anything imperfect.</a:t>
            </a:r>
          </a:p>
        </p:txBody>
      </p:sp>
    </p:spTree>
  </p:cSld>
  <p:clrMapOvr>
    <a:masterClrMapping/>
  </p:clrMapOvr>
  <p:transition advClick="0">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1FBC694-ECE0-4C15-9D0C-3E8E2E44A53A}"/>
              </a:ext>
            </a:extLst>
          </p:cNvPr>
          <p:cNvSpPr>
            <a:spLocks noGrp="1" noChangeArrowheads="1"/>
          </p:cNvSpPr>
          <p:nvPr>
            <p:ph type="subTitle" idx="4294967295"/>
          </p:nvPr>
        </p:nvSpPr>
        <p:spPr bwMode="auto">
          <a:xfrm>
            <a:off x="169863" y="228600"/>
            <a:ext cx="8678862" cy="560153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defTabSz="381000">
              <a:spcBef>
                <a:spcPct val="0"/>
              </a:spcBef>
              <a:buFontTx/>
              <a:buNone/>
            </a:pPr>
            <a:r>
              <a:rPr lang="en-US" altLang="en-US" sz="2600" dirty="0">
                <a:solidFill>
                  <a:srgbClr val="CCE6FF"/>
                </a:solidFill>
                <a:latin typeface="Times New Roman" panose="02020603050405020304" pitchFamily="18" charset="0"/>
              </a:rPr>
              <a:t>RD considers two initial ways one might solve this problem:</a:t>
            </a:r>
            <a:br>
              <a:rPr lang="en-US" altLang="en-US" sz="2600" dirty="0">
                <a:solidFill>
                  <a:srgbClr val="CCE6FF"/>
                </a:solidFill>
                <a:latin typeface="Times New Roman" panose="02020603050405020304" pitchFamily="18" charset="0"/>
              </a:rPr>
            </a:br>
            <a:r>
              <a:rPr lang="en-US" altLang="en-US" sz="2600" dirty="0">
                <a:solidFill>
                  <a:srgbClr val="CCE6FF"/>
                </a:solidFill>
                <a:latin typeface="Times New Roman" panose="02020603050405020304" pitchFamily="18" charset="0"/>
              </a:rPr>
              <a:t/>
            </a:r>
            <a:br>
              <a:rPr lang="en-US" altLang="en-US" sz="2600" dirty="0">
                <a:solidFill>
                  <a:srgbClr val="CCE6FF"/>
                </a:solidFill>
                <a:latin typeface="Times New Roman" panose="02020603050405020304" pitchFamily="18" charset="0"/>
              </a:rPr>
            </a:br>
            <a:r>
              <a:rPr lang="en-US" altLang="en-US" sz="2600" dirty="0">
                <a:solidFill>
                  <a:srgbClr val="CCE6FF"/>
                </a:solidFill>
                <a:latin typeface="Times New Roman" panose="02020603050405020304" pitchFamily="18" charset="0"/>
              </a:rPr>
              <a:t>1) </a:t>
            </a:r>
            <a:r>
              <a:rPr lang="en-US" altLang="en-US" sz="2600" dirty="0" smtClean="0">
                <a:solidFill>
                  <a:srgbClr val="CCE6FF"/>
                </a:solidFill>
                <a:latin typeface="Times New Roman" panose="02020603050405020304" pitchFamily="18" charset="0"/>
              </a:rPr>
              <a:t>that </a:t>
            </a:r>
            <a:r>
              <a:rPr lang="en-US" altLang="en-US" sz="2600" dirty="0">
                <a:solidFill>
                  <a:srgbClr val="CCE6FF"/>
                </a:solidFill>
                <a:latin typeface="Times New Roman" panose="02020603050405020304" pitchFamily="18" charset="0"/>
              </a:rPr>
              <a:t>God might have reasons for making us imperfect in                judgment, but that given God’s infinite perfections and               powers, these reasons could be beyond our comprehension.</a:t>
            </a:r>
            <a:br>
              <a:rPr lang="en-US" altLang="en-US" sz="2600" dirty="0">
                <a:solidFill>
                  <a:srgbClr val="CCE6FF"/>
                </a:solidFill>
                <a:latin typeface="Times New Roman" panose="02020603050405020304" pitchFamily="18" charset="0"/>
              </a:rPr>
            </a:br>
            <a:r>
              <a:rPr lang="en-US" altLang="en-US" sz="2600" dirty="0">
                <a:solidFill>
                  <a:srgbClr val="CCE6FF"/>
                </a:solidFill>
                <a:latin typeface="Times New Roman" panose="02020603050405020304" pitchFamily="18" charset="0"/>
              </a:rPr>
              <a:t>2) that while we may </a:t>
            </a:r>
            <a:r>
              <a:rPr lang="en-US" altLang="en-US" sz="2600" i="1" dirty="0">
                <a:solidFill>
                  <a:srgbClr val="CCE6FF"/>
                </a:solidFill>
                <a:latin typeface="Times New Roman" panose="02020603050405020304" pitchFamily="18" charset="0"/>
              </a:rPr>
              <a:t>seem</a:t>
            </a:r>
            <a:r>
              <a:rPr lang="en-US" altLang="en-US" sz="2600" dirty="0">
                <a:solidFill>
                  <a:srgbClr val="CCE6FF"/>
                </a:solidFill>
                <a:latin typeface="Times New Roman" panose="02020603050405020304" pitchFamily="18" charset="0"/>
              </a:rPr>
              <a:t> imperfect in our acts of judgment         that involve errors, the overall perfection of the world is             </a:t>
            </a:r>
            <a:r>
              <a:rPr lang="en-US" altLang="en-US" sz="2600" i="1" dirty="0">
                <a:solidFill>
                  <a:srgbClr val="CCE6FF"/>
                </a:solidFill>
                <a:latin typeface="Times New Roman" panose="02020603050405020304" pitchFamily="18" charset="0"/>
              </a:rPr>
              <a:t>served</a:t>
            </a:r>
            <a:r>
              <a:rPr lang="en-US" altLang="en-US" sz="2600" dirty="0">
                <a:solidFill>
                  <a:srgbClr val="CCE6FF"/>
                </a:solidFill>
                <a:latin typeface="Times New Roman" panose="02020603050405020304" pitchFamily="18" charset="0"/>
              </a:rPr>
              <a:t> by these errors.</a:t>
            </a:r>
            <a:br>
              <a:rPr lang="en-US" altLang="en-US" sz="2600" dirty="0">
                <a:solidFill>
                  <a:srgbClr val="CCE6FF"/>
                </a:solidFill>
                <a:latin typeface="Times New Roman" panose="02020603050405020304" pitchFamily="18" charset="0"/>
              </a:rPr>
            </a:br>
            <a:r>
              <a:rPr lang="en-US" altLang="en-US" sz="2600" dirty="0">
                <a:solidFill>
                  <a:srgbClr val="CCE6FF"/>
                </a:solidFill>
                <a:latin typeface="Times New Roman" panose="02020603050405020304" pitchFamily="18" charset="0"/>
              </a:rPr>
              <a:t/>
            </a:r>
            <a:br>
              <a:rPr lang="en-US" altLang="en-US" sz="2600" dirty="0">
                <a:solidFill>
                  <a:srgbClr val="CCE6FF"/>
                </a:solidFill>
                <a:latin typeface="Times New Roman" panose="02020603050405020304" pitchFamily="18" charset="0"/>
              </a:rPr>
            </a:br>
            <a:r>
              <a:rPr lang="en-US" altLang="en-US" sz="2600" dirty="0">
                <a:solidFill>
                  <a:srgbClr val="CCE6FF"/>
                </a:solidFill>
                <a:latin typeface="Times New Roman" panose="02020603050405020304" pitchFamily="18" charset="0"/>
              </a:rPr>
              <a:t>These two solutions seem to be proposed and then immediately abandoned in favor of another approach, one that hinges on showing that God did </a:t>
            </a:r>
            <a:r>
              <a:rPr lang="en-US" altLang="en-US" sz="2600" i="1" dirty="0">
                <a:solidFill>
                  <a:srgbClr val="CCE6FF"/>
                </a:solidFill>
                <a:latin typeface="Times New Roman" panose="02020603050405020304" pitchFamily="18" charset="0"/>
              </a:rPr>
              <a:t>not</a:t>
            </a:r>
            <a:r>
              <a:rPr lang="en-US" altLang="en-US" sz="2600" dirty="0">
                <a:solidFill>
                  <a:srgbClr val="CCE6FF"/>
                </a:solidFill>
                <a:latin typeface="Times New Roman" panose="02020603050405020304" pitchFamily="18" charset="0"/>
              </a:rPr>
              <a:t> fail to make me perfect in my faculty of judgment, </a:t>
            </a:r>
            <a:r>
              <a:rPr lang="en-US" altLang="en-US" sz="2600" i="1" dirty="0">
                <a:solidFill>
                  <a:srgbClr val="CCE6FF"/>
                </a:solidFill>
                <a:latin typeface="Times New Roman" panose="02020603050405020304" pitchFamily="18" charset="0"/>
              </a:rPr>
              <a:t>even though I make errors with it</a:t>
            </a:r>
            <a:r>
              <a:rPr lang="en-US" altLang="en-US" sz="2600" dirty="0">
                <a:solidFill>
                  <a:srgbClr val="CCE6FF"/>
                </a:solidFill>
                <a:latin typeface="Times New Roman" panose="02020603050405020304" pitchFamily="18" charset="0"/>
              </a:rPr>
              <a:t>.  This solution depends on noticing something that has been missed so far.......</a:t>
            </a:r>
          </a:p>
        </p:txBody>
      </p:sp>
    </p:spTree>
  </p:cSld>
  <p:clrMapOvr>
    <a:masterClrMapping/>
  </p:clrMapOvr>
  <p:transition advClick="0">
    <p:cover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1F19EC6E-884F-485A-9E36-E6FE68D6672A}"/>
              </a:ext>
            </a:extLst>
          </p:cNvPr>
          <p:cNvSpPr>
            <a:spLocks noGrp="1" noChangeArrowheads="1"/>
          </p:cNvSpPr>
          <p:nvPr>
            <p:ph type="subTitle" idx="4294967295"/>
          </p:nvPr>
        </p:nvSpPr>
        <p:spPr bwMode="auto">
          <a:xfrm>
            <a:off x="228600" y="342900"/>
            <a:ext cx="8677275"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indent="0" algn="ctr" defTabSz="381000">
              <a:spcBef>
                <a:spcPct val="0"/>
              </a:spcBef>
              <a:buFontTx/>
              <a:buNone/>
            </a:pPr>
            <a:r>
              <a:rPr lang="en-US" altLang="en-US" sz="2800">
                <a:solidFill>
                  <a:srgbClr val="FFFFFF"/>
                </a:solidFill>
                <a:latin typeface="Times New Roman" panose="02020603050405020304" pitchFamily="18" charset="0"/>
              </a:rPr>
              <a:t>My faculty of judgment is not </a:t>
            </a:r>
            <a:r>
              <a:rPr lang="en-US" altLang="en-US" sz="2800" i="1">
                <a:solidFill>
                  <a:srgbClr val="FFFFFF"/>
                </a:solidFill>
                <a:latin typeface="Times New Roman" panose="02020603050405020304" pitchFamily="18" charset="0"/>
              </a:rPr>
              <a:t>one</a:t>
            </a:r>
            <a:r>
              <a:rPr lang="en-US" altLang="en-US" sz="2800">
                <a:solidFill>
                  <a:srgbClr val="FFFFFF"/>
                </a:solidFill>
                <a:latin typeface="Times New Roman" panose="02020603050405020304" pitchFamily="18" charset="0"/>
              </a:rPr>
              <a:t> mental power but </a:t>
            </a:r>
            <a:r>
              <a:rPr lang="en-US" altLang="en-US" sz="2800" i="1">
                <a:solidFill>
                  <a:srgbClr val="FFFFFF"/>
                </a:solidFill>
                <a:latin typeface="Times New Roman" panose="02020603050405020304" pitchFamily="18" charset="0"/>
              </a:rPr>
              <a:t>two!</a:t>
            </a:r>
          </a:p>
        </p:txBody>
      </p:sp>
      <p:sp>
        <p:nvSpPr>
          <p:cNvPr id="10243" name="Text Box 3">
            <a:extLst>
              <a:ext uri="{FF2B5EF4-FFF2-40B4-BE49-F238E27FC236}">
                <a16:creationId xmlns:a16="http://schemas.microsoft.com/office/drawing/2014/main" id="{3153504D-0DEE-4E4A-BEA8-D2DAB48813D7}"/>
              </a:ext>
            </a:extLst>
          </p:cNvPr>
          <p:cNvSpPr txBox="1">
            <a:spLocks noChangeArrowheads="1"/>
          </p:cNvSpPr>
          <p:nvPr/>
        </p:nvSpPr>
        <p:spPr bwMode="auto">
          <a:xfrm>
            <a:off x="285750" y="1257300"/>
            <a:ext cx="8675688" cy="344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381000" eaLnBrk="0" hangingPunct="0">
              <a:defRPr>
                <a:solidFill>
                  <a:schemeClr val="tx1"/>
                </a:solidFill>
                <a:latin typeface="Arial" panose="020B0604020202020204" pitchFamily="34" charset="0"/>
              </a:defRPr>
            </a:lvl1pPr>
            <a:lvl2pPr marL="742950" indent="-285750" defTabSz="381000" eaLnBrk="0" hangingPunct="0">
              <a:defRPr>
                <a:solidFill>
                  <a:schemeClr val="tx1"/>
                </a:solidFill>
                <a:latin typeface="Arial" panose="020B0604020202020204" pitchFamily="34" charset="0"/>
              </a:defRPr>
            </a:lvl2pPr>
            <a:lvl3pPr marL="1143000" indent="-228600" defTabSz="381000" eaLnBrk="0" hangingPunct="0">
              <a:defRPr>
                <a:solidFill>
                  <a:schemeClr val="tx1"/>
                </a:solidFill>
                <a:latin typeface="Arial" panose="020B0604020202020204" pitchFamily="34" charset="0"/>
              </a:defRPr>
            </a:lvl3pPr>
            <a:lvl4pPr marL="1600200" indent="-228600" defTabSz="381000" eaLnBrk="0" hangingPunct="0">
              <a:defRPr>
                <a:solidFill>
                  <a:schemeClr val="tx1"/>
                </a:solidFill>
                <a:latin typeface="Arial" panose="020B0604020202020204" pitchFamily="34" charset="0"/>
              </a:defRPr>
            </a:lvl4pPr>
            <a:lvl5pPr marL="2057400" indent="-228600" defTabSz="381000" eaLnBrk="0" hangingPunct="0">
              <a:defRPr>
                <a:solidFill>
                  <a:schemeClr val="tx1"/>
                </a:solidFill>
                <a:latin typeface="Arial" panose="020B0604020202020204" pitchFamily="34" charset="0"/>
              </a:defRPr>
            </a:lvl5pPr>
            <a:lvl6pPr marL="2514600" indent="-228600" defTabSz="381000" eaLnBrk="0" fontAlgn="base" hangingPunct="0">
              <a:spcBef>
                <a:spcPct val="0"/>
              </a:spcBef>
              <a:spcAft>
                <a:spcPct val="0"/>
              </a:spcAft>
              <a:defRPr>
                <a:solidFill>
                  <a:schemeClr val="tx1"/>
                </a:solidFill>
                <a:latin typeface="Arial" panose="020B0604020202020204" pitchFamily="34" charset="0"/>
              </a:defRPr>
            </a:lvl6pPr>
            <a:lvl7pPr marL="2971800" indent="-228600" defTabSz="381000" eaLnBrk="0" fontAlgn="base" hangingPunct="0">
              <a:spcBef>
                <a:spcPct val="0"/>
              </a:spcBef>
              <a:spcAft>
                <a:spcPct val="0"/>
              </a:spcAft>
              <a:defRPr>
                <a:solidFill>
                  <a:schemeClr val="tx1"/>
                </a:solidFill>
                <a:latin typeface="Arial" panose="020B0604020202020204" pitchFamily="34" charset="0"/>
              </a:defRPr>
            </a:lvl7pPr>
            <a:lvl8pPr marL="3429000" indent="-228600" defTabSz="381000" eaLnBrk="0" fontAlgn="base" hangingPunct="0">
              <a:spcBef>
                <a:spcPct val="0"/>
              </a:spcBef>
              <a:spcAft>
                <a:spcPct val="0"/>
              </a:spcAft>
              <a:defRPr>
                <a:solidFill>
                  <a:schemeClr val="tx1"/>
                </a:solidFill>
                <a:latin typeface="Arial" panose="020B0604020202020204" pitchFamily="34" charset="0"/>
              </a:defRPr>
            </a:lvl8pPr>
            <a:lvl9pPr marL="3886200" indent="-228600" defTabSz="381000" eaLnBrk="0" fontAlgn="base" hangingPunct="0">
              <a:spcBef>
                <a:spcPct val="0"/>
              </a:spcBef>
              <a:spcAft>
                <a:spcPct val="0"/>
              </a:spcAft>
              <a:defRPr>
                <a:solidFill>
                  <a:schemeClr val="tx1"/>
                </a:solidFill>
                <a:latin typeface="Arial" panose="020B0604020202020204" pitchFamily="34" charset="0"/>
              </a:defRPr>
            </a:lvl9pPr>
          </a:lstStyle>
          <a:p>
            <a:r>
              <a:rPr lang="en-US" altLang="en-US" sz="3200">
                <a:solidFill>
                  <a:srgbClr val="FFFFFF"/>
                </a:solidFill>
                <a:latin typeface="Times New Roman" panose="02020603050405020304" pitchFamily="18" charset="0"/>
              </a:rPr>
              <a:t>My faculty of judgment is a combination of two powers acting in concert:</a:t>
            </a:r>
          </a:p>
          <a:p>
            <a:r>
              <a:rPr lang="en-US" altLang="en-US" sz="3200">
                <a:solidFill>
                  <a:srgbClr val="FFFFFF"/>
                </a:solidFill>
                <a:latin typeface="Times New Roman" panose="02020603050405020304" pitchFamily="18" charset="0"/>
              </a:rPr>
              <a:t>1) a power of intellect (the power to combine concepts into the form of a judgment)</a:t>
            </a:r>
          </a:p>
          <a:p>
            <a:r>
              <a:rPr lang="en-US" altLang="en-US" sz="3200">
                <a:solidFill>
                  <a:srgbClr val="FFFFFF"/>
                </a:solidFill>
                <a:latin typeface="Times New Roman" panose="02020603050405020304" pitchFamily="18" charset="0"/>
              </a:rPr>
              <a:t>2) a power of will (the power to </a:t>
            </a:r>
            <a:r>
              <a:rPr lang="en-US" altLang="en-US" sz="3200" i="1">
                <a:solidFill>
                  <a:srgbClr val="FFFFFF"/>
                </a:solidFill>
                <a:latin typeface="Times New Roman" panose="02020603050405020304" pitchFamily="18" charset="0"/>
              </a:rPr>
              <a:t>commit myself</a:t>
            </a:r>
            <a:r>
              <a:rPr lang="en-US" altLang="en-US" sz="3200">
                <a:solidFill>
                  <a:srgbClr val="FFFFFF"/>
                </a:solidFill>
                <a:latin typeface="Times New Roman" panose="02020603050405020304" pitchFamily="18" charset="0"/>
              </a:rPr>
              <a:t> to the belief contained in the judgment--the means by which a judgment becomes an assertion)</a:t>
            </a:r>
          </a:p>
        </p:txBody>
      </p:sp>
    </p:spTree>
  </p:cSld>
  <p:clrMapOvr>
    <a:masterClrMapping/>
  </p:clrMapOvr>
  <p:transition advClick="0">
    <p:cover dir="r"/>
  </p:transition>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theme>
</file>

<file path=docProps/app.xml><?xml version="1.0" encoding="utf-8"?>
<Properties xmlns="http://schemas.openxmlformats.org/officeDocument/2006/extended-properties" xmlns:vt="http://schemas.openxmlformats.org/officeDocument/2006/docPropsVTypes">
  <TotalTime>742</TotalTime>
  <Words>1275</Words>
  <Application>Microsoft Office PowerPoint</Application>
  <PresentationFormat>On-screen Show (4:3)</PresentationFormat>
  <Paragraphs>57</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Times New Roman</vt:lpstr>
      <vt:lpstr>Office Theme</vt:lpstr>
      <vt:lpstr>Meditation IV</vt:lpstr>
      <vt:lpstr>Proving Everything I Clearly and Distinctly Perceive is True</vt:lpstr>
      <vt:lpstr>1st Proof that God is Not a Deceiver</vt:lpstr>
      <vt:lpstr>Consequences of the 1st Proof</vt:lpstr>
      <vt:lpstr>Revised Proof that removes Overproduction Problem</vt:lpstr>
      <vt:lpstr>PowerPoint Presentation</vt:lpstr>
      <vt:lpstr>The Second Problem of Error</vt:lpstr>
      <vt:lpstr>PowerPoint Presentation</vt:lpstr>
      <vt:lpstr>PowerPoint Presentation</vt:lpstr>
      <vt:lpstr>How this solves the Second Problem of Error</vt:lpstr>
      <vt:lpstr>PowerPoint Presentation</vt:lpstr>
      <vt:lpstr>PowerPoint Presentation</vt:lpstr>
      <vt:lpstr>Is Descartes now Through with the Problem of Error?</vt:lpstr>
      <vt:lpstr>Continuing Reasons for Unhappiness with RD’s Solution</vt:lpstr>
      <vt:lpstr>Descartes’ Reply:</vt:lpstr>
      <vt:lpstr>Descartes’ Reply: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Meditation IV</dc:title>
  <dc:creator>Jason</dc:creator>
  <cp:lastModifiedBy>Jason Potter</cp:lastModifiedBy>
  <cp:revision>10</cp:revision>
  <dcterms:modified xsi:type="dcterms:W3CDTF">2025-02-12T06:19:34Z</dcterms:modified>
</cp:coreProperties>
</file>